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71" r:id="rId5"/>
    <p:sldId id="269" r:id="rId6"/>
    <p:sldId id="270" r:id="rId7"/>
    <p:sldId id="272" r:id="rId8"/>
    <p:sldId id="262" r:id="rId9"/>
    <p:sldId id="274" r:id="rId10"/>
    <p:sldId id="276" r:id="rId11"/>
    <p:sldId id="263" r:id="rId12"/>
    <p:sldId id="273" r:id="rId13"/>
    <p:sldId id="257" r:id="rId14"/>
    <p:sldId id="275" r:id="rId15"/>
    <p:sldId id="258" r:id="rId16"/>
    <p:sldId id="277" r:id="rId17"/>
    <p:sldId id="279" r:id="rId18"/>
    <p:sldId id="259" r:id="rId19"/>
    <p:sldId id="260" r:id="rId20"/>
    <p:sldId id="280" r:id="rId21"/>
    <p:sldId id="278" r:id="rId22"/>
    <p:sldId id="281" r:id="rId23"/>
    <p:sldId id="282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06" autoAdjust="0"/>
  </p:normalViewPr>
  <p:slideViewPr>
    <p:cSldViewPr>
      <p:cViewPr>
        <p:scale>
          <a:sx n="100" d="100"/>
          <a:sy n="100" d="100"/>
        </p:scale>
        <p:origin x="-516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FAAC81B-5C19-4729-817F-95E29522B552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794AF25-2FE2-48A6-82F8-94C380D3C3C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AC81B-5C19-4729-817F-95E29522B552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4AF25-2FE2-48A6-82F8-94C380D3C3C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AC81B-5C19-4729-817F-95E29522B552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4AF25-2FE2-48A6-82F8-94C380D3C3C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AC81B-5C19-4729-817F-95E29522B552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4AF25-2FE2-48A6-82F8-94C380D3C3C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FAAC81B-5C19-4729-817F-95E29522B552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794AF25-2FE2-48A6-82F8-94C380D3C3C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AC81B-5C19-4729-817F-95E29522B552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794AF25-2FE2-48A6-82F8-94C380D3C3C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AC81B-5C19-4729-817F-95E29522B552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794AF25-2FE2-48A6-82F8-94C380D3C3C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AC81B-5C19-4729-817F-95E29522B552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4AF25-2FE2-48A6-82F8-94C380D3C3C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AC81B-5C19-4729-817F-95E29522B552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4AF25-2FE2-48A6-82F8-94C380D3C3C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FAAC81B-5C19-4729-817F-95E29522B552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794AF25-2FE2-48A6-82F8-94C380D3C3C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FAAC81B-5C19-4729-817F-95E29522B552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794AF25-2FE2-48A6-82F8-94C380D3C3C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FAAC81B-5C19-4729-817F-95E29522B552}" type="datetimeFigureOut">
              <a:rPr lang="fr-FR" smtClean="0"/>
              <a:pPr/>
              <a:t>08/06/2012</a:t>
            </a:fld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794AF25-2FE2-48A6-82F8-94C380D3C3C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Des cartes pour comprendre la Russie</a:t>
            </a:r>
            <a:endParaRPr lang="fr-FR" dirty="0"/>
          </a:p>
        </p:txBody>
      </p:sp>
      <p:pic>
        <p:nvPicPr>
          <p:cNvPr id="13314" name="Picture 2" descr="http://www.bergbook.com/images/23876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38039"/>
            <a:ext cx="5606265" cy="378730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79512" y="59399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Carte de la Russie (1780)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3794" name="Picture 2" descr="http://cartographie.sciences-po.fr/sites/default/files/09_PIB_russie_oblasts.jpg?1326104195"/>
          <p:cNvPicPr>
            <a:picLocks noChangeAspect="1" noChangeArrowheads="1"/>
          </p:cNvPicPr>
          <p:nvPr/>
        </p:nvPicPr>
        <p:blipFill>
          <a:blip r:embed="rId2" cstate="print"/>
          <a:srcRect l="4310" t="7177" r="1730" b="19855"/>
          <a:stretch>
            <a:fillRect/>
          </a:stretch>
        </p:blipFill>
        <p:spPr bwMode="auto">
          <a:xfrm>
            <a:off x="683568" y="1916832"/>
            <a:ext cx="7848872" cy="439248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714612" y="85723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L’inégale répartition des richesses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 descr="http://storage.canalblog.com/22/25/201514/71962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52" y="1628800"/>
            <a:ext cx="7620000" cy="471487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071802" y="85723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espaces industriels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ourrierinternational.com/files/illustrations/cartes/1009-RussieEconomie-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7996168" cy="376619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285984" y="92867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nouvelles dynamiques économiques 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Lecture géopolitique</a:t>
            </a:r>
            <a:endParaRPr lang="fr-FR" dirty="0"/>
          </a:p>
        </p:txBody>
      </p:sp>
      <p:pic>
        <p:nvPicPr>
          <p:cNvPr id="2050" name="Picture 2" descr="Un couple brandit le drapeau russe lors du 225e anniversaire de la flotte de la mer Noire, le 11 mai 2008, à Sébastopol, dans la péninsule de Crimé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486" y="1916832"/>
            <a:ext cx="5501834" cy="302433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39552" y="508518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Couple célébrant le 225</a:t>
            </a:r>
            <a:r>
              <a:rPr lang="fr-FR" baseline="30000" dirty="0" smtClean="0"/>
              <a:t>ème</a:t>
            </a:r>
            <a:r>
              <a:rPr lang="fr-FR" dirty="0" smtClean="0"/>
              <a:t> anniversaire de la flotte de la Mer noire en 2008 dans le port de Sébastopol (Ukraine). En arrière-plan un croiseur russe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 descr="http://www.ladocumentationfrancaise.fr/var/ezflow_site/storage/images/docfr7/cartes/cartes-historiques/c000996-l-empire-russe-du-xvie-siecle-a-nos-jours/451501-6-fre-FR/L-Empire-russe-du-XVIe-siecle-a-nos-jours_large_carte.jpg"/>
          <p:cNvPicPr>
            <a:picLocks noChangeAspect="1" noChangeArrowheads="1"/>
          </p:cNvPicPr>
          <p:nvPr/>
        </p:nvPicPr>
        <p:blipFill>
          <a:blip r:embed="rId2" cstate="print"/>
          <a:srcRect t="49530" b="3546"/>
          <a:stretch>
            <a:fillRect/>
          </a:stretch>
        </p:blipFill>
        <p:spPr bwMode="auto">
          <a:xfrm>
            <a:off x="1907704" y="1484784"/>
            <a:ext cx="5256584" cy="2514257"/>
          </a:xfrm>
          <a:prstGeom prst="rect">
            <a:avLst/>
          </a:prstGeom>
          <a:noFill/>
        </p:spPr>
      </p:pic>
      <p:pic>
        <p:nvPicPr>
          <p:cNvPr id="8196" name="Picture 4" descr="http://www.ladocumentationfrancaise.fr/var/ezflow_site/storage/images/docfr7/cartes/cartes-historiques/c000996-l-empire-russe-du-xvie-siecle-a-nos-jours/451501-6-fre-FR/L-Empire-russe-du-XVIe-siecle-a-nos-jours_large_carte.jpg"/>
          <p:cNvPicPr>
            <a:picLocks noChangeAspect="1" noChangeArrowheads="1"/>
          </p:cNvPicPr>
          <p:nvPr/>
        </p:nvPicPr>
        <p:blipFill>
          <a:blip r:embed="rId2" cstate="print"/>
          <a:srcRect b="52945"/>
          <a:stretch>
            <a:fillRect/>
          </a:stretch>
        </p:blipFill>
        <p:spPr bwMode="auto">
          <a:xfrm>
            <a:off x="1907704" y="4077072"/>
            <a:ext cx="5256584" cy="252130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357422" y="85723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L’évolution historique du territoire russe</a:t>
            </a:r>
            <a:endParaRPr lang="fr-FR" dirty="0"/>
          </a:p>
        </p:txBody>
      </p:sp>
      <p:pic>
        <p:nvPicPr>
          <p:cNvPr id="9218" name="Picture 2" descr="http://upload.wikimedia.org/wikipedia/commons/thumb/b/bd/Hw-ivan4.jpg/220px-Hw-iva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1016926" cy="14144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14282" y="3000372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Ivan IV (1533-1584)</a:t>
            </a:r>
            <a:endParaRPr lang="fr-FR" sz="1100" dirty="0"/>
          </a:p>
        </p:txBody>
      </p:sp>
      <p:pic>
        <p:nvPicPr>
          <p:cNvPr id="9220" name="Picture 4" descr="http://www.beyondthemap.ca/images/p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132" y="3357562"/>
            <a:ext cx="1130472" cy="147636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14282" y="4857760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Pierre le Grand </a:t>
            </a:r>
          </a:p>
          <a:p>
            <a:pPr algn="ctr"/>
            <a:r>
              <a:rPr lang="fr-FR" sz="1100" dirty="0" smtClean="0"/>
              <a:t>(1682-1725)</a:t>
            </a:r>
            <a:endParaRPr lang="fr-FR" sz="1100" dirty="0"/>
          </a:p>
        </p:txBody>
      </p:sp>
      <p:pic>
        <p:nvPicPr>
          <p:cNvPr id="9222" name="Picture 6" descr="http://asukamaxwell.files.wordpress.com/2010/06/catherine_the_gre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1571612"/>
            <a:ext cx="1154883" cy="1452533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7286644" y="3069551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Catherine II</a:t>
            </a:r>
          </a:p>
          <a:p>
            <a:pPr algn="ctr"/>
            <a:r>
              <a:rPr lang="fr-FR" sz="1100" dirty="0" smtClean="0"/>
              <a:t>(1762-1796)</a:t>
            </a:r>
            <a:endParaRPr lang="fr-FR" sz="1100" dirty="0"/>
          </a:p>
        </p:txBody>
      </p:sp>
      <p:pic>
        <p:nvPicPr>
          <p:cNvPr id="9224" name="Picture 8" descr="Fichier:StalinPortra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3571876"/>
            <a:ext cx="990374" cy="141922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7286644" y="5069815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Joseph Staline</a:t>
            </a:r>
          </a:p>
          <a:p>
            <a:pPr algn="ctr"/>
            <a:r>
              <a:rPr lang="fr-FR" sz="1100" dirty="0" smtClean="0"/>
              <a:t>(1922-1953)</a:t>
            </a:r>
            <a:endParaRPr lang="fr-FR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http://cartographie.sciences-po.fr/sites/default/files/F04c_geostrategie.jpg?1326104280"/>
          <p:cNvPicPr>
            <a:picLocks noChangeAspect="1" noChangeArrowheads="1"/>
          </p:cNvPicPr>
          <p:nvPr/>
        </p:nvPicPr>
        <p:blipFill>
          <a:blip r:embed="rId2" cstate="print"/>
          <a:srcRect b="30048"/>
          <a:stretch>
            <a:fillRect/>
          </a:stretch>
        </p:blipFill>
        <p:spPr bwMode="auto">
          <a:xfrm>
            <a:off x="1115616" y="1628800"/>
            <a:ext cx="6953491" cy="453650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115616" y="83671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Influence et interventions militaires dans « </a:t>
            </a:r>
            <a:r>
              <a:rPr lang="fr-FR" i="1" dirty="0" smtClean="0"/>
              <a:t>l’étranger proche</a:t>
            </a:r>
            <a:r>
              <a:rPr lang="fr-FR" dirty="0" smtClean="0"/>
              <a:t>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737" t="29473" r="50000" b="18930"/>
          <a:stretch>
            <a:fillRect/>
          </a:stretch>
        </p:blipFill>
        <p:spPr bwMode="auto">
          <a:xfrm>
            <a:off x="2230506" y="1700808"/>
            <a:ext cx="43577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95736" y="1704228"/>
            <a:ext cx="1296144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771800" y="9807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géostratégie du gaz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000"/>
          <a:stretch>
            <a:fillRect/>
          </a:stretch>
        </p:blipFill>
        <p:spPr bwMode="auto">
          <a:xfrm>
            <a:off x="1259632" y="1844824"/>
            <a:ext cx="659595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987824" y="8274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Géographie des hydrocarbures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Lecture géoculturelle</a:t>
            </a:r>
            <a:endParaRPr lang="fr-FR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14389" t="22640" r="51851" b="37985"/>
          <a:stretch>
            <a:fillRect/>
          </a:stretch>
        </p:blipFill>
        <p:spPr bwMode="auto">
          <a:xfrm>
            <a:off x="1817694" y="1772816"/>
            <a:ext cx="549061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619672" y="55172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Scène de prière musulmane à Moscou (octobre 2010)</a:t>
            </a:r>
            <a:endParaRPr lang="fr-FR" dirty="0"/>
          </a:p>
        </p:txBody>
      </p:sp>
      <p:pic>
        <p:nvPicPr>
          <p:cNvPr id="7170" name="Picture 2" descr="http://i72.photobucket.com/albums/i169/drserg/album2/kuram-bayram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835753"/>
            <a:ext cx="5286412" cy="3522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 descr="http://www.monde-diplomatique.fr/IMG/jpg/artoff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209835" cy="479565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643174" y="92867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Peuples et religions en Russie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3874"/>
          <a:stretch>
            <a:fillRect/>
          </a:stretch>
        </p:blipFill>
        <p:spPr bwMode="auto">
          <a:xfrm>
            <a:off x="214282" y="2000241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storage.canalblog.com/32/04/357226/1737507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928803"/>
            <a:ext cx="4618371" cy="292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Lecture </a:t>
            </a:r>
            <a:r>
              <a:rPr lang="fr-FR" dirty="0" err="1" smtClean="0"/>
              <a:t>géoenvironnementale</a:t>
            </a:r>
            <a:endParaRPr lang="fr-FR" dirty="0"/>
          </a:p>
        </p:txBody>
      </p:sp>
      <p:pic>
        <p:nvPicPr>
          <p:cNvPr id="1026" name="Picture 2" descr="http://3.bp.blogspot.com/-F33ZsunX0eU/T5aX8g8UpLI/AAAAAAAAHcQ/T238GEaROZ8/s1600/petro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09055"/>
            <a:ext cx="5472608" cy="410445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3528" y="5785519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Fuite de pétrole au gisement de </a:t>
            </a:r>
            <a:r>
              <a:rPr lang="fr-FR" sz="1400" dirty="0" err="1" smtClean="0"/>
              <a:t>Trebs</a:t>
            </a:r>
            <a:r>
              <a:rPr lang="fr-FR" sz="1400" dirty="0" smtClean="0"/>
              <a:t> (partie arctique de la Sibérie occidentale) le 24 avril 2012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7890" name="Picture 2" descr="http://www.tlfq.ulaval.ca/axl/europe/images/russia-sujets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76" y="1833580"/>
            <a:ext cx="7315200" cy="423862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928926" y="92867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Fédération de Russie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t="2863" b="2671"/>
          <a:stretch>
            <a:fillRect/>
          </a:stretch>
        </p:blipFill>
        <p:spPr bwMode="auto">
          <a:xfrm>
            <a:off x="1714480" y="1643050"/>
            <a:ext cx="6096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86050" y="92867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migrations en Russie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176" t="14765" r="13664" b="19282"/>
          <a:stretch>
            <a:fillRect/>
          </a:stretch>
        </p:blipFill>
        <p:spPr bwMode="auto">
          <a:xfrm>
            <a:off x="683568" y="1844824"/>
            <a:ext cx="7848872" cy="392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843808" y="8994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religions dans l’espace russe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83568" y="3429000"/>
            <a:ext cx="144016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http://2.bp.blogspot.com/_c3ff1uJptio/TRJifQhSknI/AAAAAAAAAzI/lpKKtSn7wT4/s1600/Russes+hors+de+russie+%25282%2529.jpg"/>
          <p:cNvPicPr>
            <a:picLocks noChangeAspect="1" noChangeArrowheads="1"/>
          </p:cNvPicPr>
          <p:nvPr/>
        </p:nvPicPr>
        <p:blipFill>
          <a:blip r:embed="rId2" cstate="print"/>
          <a:srcRect l="1265" t="1879" r="1325"/>
          <a:stretch>
            <a:fillRect/>
          </a:stretch>
        </p:blipFill>
        <p:spPr bwMode="auto">
          <a:xfrm>
            <a:off x="3203848" y="2060848"/>
            <a:ext cx="5544616" cy="3760118"/>
          </a:xfrm>
          <a:prstGeom prst="rect">
            <a:avLst/>
          </a:prstGeom>
          <a:noFill/>
        </p:spPr>
      </p:pic>
      <p:pic>
        <p:nvPicPr>
          <p:cNvPr id="5" name="Picture 2" descr="http://cartographie.sciences-po.fr/sites/default/files/F07c_Migrations_Russie_CEI_1982_2008.jpg?1326104281"/>
          <p:cNvPicPr>
            <a:picLocks noChangeAspect="1" noChangeArrowheads="1"/>
          </p:cNvPicPr>
          <p:nvPr/>
        </p:nvPicPr>
        <p:blipFill>
          <a:blip r:embed="rId3" cstate="print"/>
          <a:srcRect b="24142"/>
          <a:stretch>
            <a:fillRect/>
          </a:stretch>
        </p:blipFill>
        <p:spPr bwMode="auto">
          <a:xfrm>
            <a:off x="467544" y="1484784"/>
            <a:ext cx="2546747" cy="496855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915816" y="8367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Russie hors de Russie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age.canalblog.com/46/54/201514/71874166.jpg"/>
          <p:cNvPicPr>
            <a:picLocks noChangeAspect="1" noChangeArrowheads="1"/>
          </p:cNvPicPr>
          <p:nvPr/>
        </p:nvPicPr>
        <p:blipFill>
          <a:blip r:embed="rId2" cstate="print"/>
          <a:srcRect r="776"/>
          <a:stretch>
            <a:fillRect/>
          </a:stretch>
        </p:blipFill>
        <p:spPr bwMode="auto">
          <a:xfrm>
            <a:off x="827584" y="1787995"/>
            <a:ext cx="7560840" cy="43053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771800" y="10527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territoire aux contraintes fortes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 descr="http://storage.canalblog.com/74/01/201514/71874167.jpg"/>
          <p:cNvPicPr>
            <a:picLocks noChangeAspect="1" noChangeArrowheads="1"/>
          </p:cNvPicPr>
          <p:nvPr/>
        </p:nvPicPr>
        <p:blipFill>
          <a:blip r:embed="rId2" cstate="print"/>
          <a:srcRect r="945" b="2298"/>
          <a:stretch>
            <a:fillRect/>
          </a:stretch>
        </p:blipFill>
        <p:spPr bwMode="auto">
          <a:xfrm>
            <a:off x="840432" y="1700808"/>
            <a:ext cx="7547992" cy="439248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843808" y="8994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ressources importantes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eoconfluences.ens-lyon.fr/doc/etpays/Russie/images/RekaEnergRuss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711974" cy="489917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051720" y="83671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L’ouverture économique vers l’Asie orientale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atic.lexpansion.com/medias/107/55040_sans-ti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330577" cy="4969331"/>
          </a:xfrm>
          <a:prstGeom prst="rect">
            <a:avLst/>
          </a:prstGeom>
          <a:noFill/>
        </p:spPr>
      </p:pic>
      <p:sp>
        <p:nvSpPr>
          <p:cNvPr id="4" name="Explosion 1 3"/>
          <p:cNvSpPr/>
          <p:nvPr/>
        </p:nvSpPr>
        <p:spPr>
          <a:xfrm>
            <a:off x="5004048" y="4754424"/>
            <a:ext cx="288032" cy="360040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267744" y="105273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front de l’Arctique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9702" name="Picture 6" descr="http://www.monde-diplomatique.fr/IMG/png/ex-urss-europe-eG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260" y="1700808"/>
            <a:ext cx="7718172" cy="468052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771800" y="9087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environnement en danger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Lecture géoéconomique</a:t>
            </a:r>
            <a:endParaRPr lang="fr-FR" dirty="0"/>
          </a:p>
        </p:txBody>
      </p:sp>
      <p:pic>
        <p:nvPicPr>
          <p:cNvPr id="10242" name="Picture 2" descr="Fichier:Moscow-City 28-03-2010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886463" cy="374441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403648" y="558924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Centre d’affaires internationales de Moscou (</a:t>
            </a:r>
            <a:r>
              <a:rPr lang="fr-FR" i="1" dirty="0" err="1" smtClean="0"/>
              <a:t>Moskva</a:t>
            </a:r>
            <a:r>
              <a:rPr lang="fr-FR" i="1" dirty="0" smtClean="0"/>
              <a:t> City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6" name="Picture 2" descr="http://europeansectionlgm.typepad.fr/.a/6a00d8341e34a353ef0162fbed2e8a970d-800wi"/>
          <p:cNvPicPr>
            <a:picLocks noChangeAspect="1" noChangeArrowheads="1"/>
          </p:cNvPicPr>
          <p:nvPr/>
        </p:nvPicPr>
        <p:blipFill>
          <a:blip r:embed="rId2" cstate="print"/>
          <a:srcRect r="905"/>
          <a:stretch>
            <a:fillRect/>
          </a:stretch>
        </p:blipFill>
        <p:spPr bwMode="auto">
          <a:xfrm>
            <a:off x="1377428" y="1844824"/>
            <a:ext cx="6480720" cy="40629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428860" y="92867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L’inégale répartition de la population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1908</TotalTime>
  <Words>185</Words>
  <Application>Microsoft Office PowerPoint</Application>
  <PresentationFormat>Affichage à l'écran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Fonderie</vt:lpstr>
      <vt:lpstr>Des cartes pour comprendre la Russie</vt:lpstr>
      <vt:lpstr>Lecture géoenvironnementale</vt:lpstr>
      <vt:lpstr>Diapositive 3</vt:lpstr>
      <vt:lpstr>Diapositive 4</vt:lpstr>
      <vt:lpstr>Diapositive 5</vt:lpstr>
      <vt:lpstr>Diapositive 6</vt:lpstr>
      <vt:lpstr>Diapositive 7</vt:lpstr>
      <vt:lpstr>Lecture géoéconomique</vt:lpstr>
      <vt:lpstr>Diapositive 9</vt:lpstr>
      <vt:lpstr>Diapositive 10</vt:lpstr>
      <vt:lpstr>Diapositive 11</vt:lpstr>
      <vt:lpstr>Diapositive 12</vt:lpstr>
      <vt:lpstr>Lecture géopolitique</vt:lpstr>
      <vt:lpstr>Diapositive 14</vt:lpstr>
      <vt:lpstr>Diapositive 15</vt:lpstr>
      <vt:lpstr>Diapositive 16</vt:lpstr>
      <vt:lpstr>Diapositive 17</vt:lpstr>
      <vt:lpstr>Lecture géoculturelle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cartes pour comprendre la Russie</dc:title>
  <dc:creator>Kévin</dc:creator>
  <cp:lastModifiedBy>Kévin</cp:lastModifiedBy>
  <cp:revision>143</cp:revision>
  <dcterms:created xsi:type="dcterms:W3CDTF">2012-05-31T20:43:29Z</dcterms:created>
  <dcterms:modified xsi:type="dcterms:W3CDTF">2012-06-08T19:08:00Z</dcterms:modified>
</cp:coreProperties>
</file>