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58" r:id="rId11"/>
    <p:sldId id="268" r:id="rId12"/>
    <p:sldId id="267" r:id="rId13"/>
    <p:sldId id="269" r:id="rId14"/>
    <p:sldId id="272" r:id="rId15"/>
    <p:sldId id="271" r:id="rId16"/>
    <p:sldId id="274" r:id="rId17"/>
    <p:sldId id="273" r:id="rId18"/>
    <p:sldId id="270" r:id="rId19"/>
    <p:sldId id="276" r:id="rId20"/>
    <p:sldId id="282" r:id="rId21"/>
    <p:sldId id="277" r:id="rId22"/>
    <p:sldId id="275" r:id="rId23"/>
    <p:sldId id="278" r:id="rId24"/>
    <p:sldId id="279" r:id="rId25"/>
    <p:sldId id="280" r:id="rId26"/>
    <p:sldId id="283" r:id="rId27"/>
    <p:sldId id="284" r:id="rId28"/>
    <p:sldId id="285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87" r:id="rId37"/>
    <p:sldId id="295" r:id="rId38"/>
    <p:sldId id="296" r:id="rId39"/>
    <p:sldId id="286" r:id="rId40"/>
    <p:sldId id="281" r:id="rId41"/>
    <p:sldId id="297" r:id="rId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842" y="-6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C7E5AA-7EF0-4F1A-AF24-1650399EA307}" type="datetimeFigureOut">
              <a:rPr lang="fr-FR" smtClean="0"/>
              <a:pPr/>
              <a:t>09/04/2013</a:t>
            </a:fld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A2DD88-E228-4753-8263-712D1B1BFA1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7E5AA-7EF0-4F1A-AF24-1650399EA307}" type="datetimeFigureOut">
              <a:rPr lang="fr-FR" smtClean="0"/>
              <a:pPr/>
              <a:t>09/04/2013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A2DD88-E228-4753-8263-712D1B1BFA1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7E5AA-7EF0-4F1A-AF24-1650399EA307}" type="datetimeFigureOut">
              <a:rPr lang="fr-FR" smtClean="0"/>
              <a:pPr/>
              <a:t>09/04/2013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A2DD88-E228-4753-8263-712D1B1BFA1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7E5AA-7EF0-4F1A-AF24-1650399EA307}" type="datetimeFigureOut">
              <a:rPr lang="fr-FR" smtClean="0"/>
              <a:pPr/>
              <a:t>09/04/2013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A2DD88-E228-4753-8263-712D1B1BFA1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C7E5AA-7EF0-4F1A-AF24-1650399EA307}" type="datetimeFigureOut">
              <a:rPr lang="fr-FR" smtClean="0"/>
              <a:pPr/>
              <a:t>09/04/2013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A2DD88-E228-4753-8263-712D1B1BFA1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7E5AA-7EF0-4F1A-AF24-1650399EA307}" type="datetimeFigureOut">
              <a:rPr lang="fr-FR" smtClean="0"/>
              <a:pPr/>
              <a:t>09/04/2013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6A2DD88-E228-4753-8263-712D1B1BFA1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7E5AA-7EF0-4F1A-AF24-1650399EA307}" type="datetimeFigureOut">
              <a:rPr lang="fr-FR" smtClean="0"/>
              <a:pPr/>
              <a:t>09/04/2013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6A2DD88-E228-4753-8263-712D1B1BFA1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7E5AA-7EF0-4F1A-AF24-1650399EA307}" type="datetimeFigureOut">
              <a:rPr lang="fr-FR" smtClean="0"/>
              <a:pPr/>
              <a:t>09/04/2013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A2DD88-E228-4753-8263-712D1B1BFA1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7E5AA-7EF0-4F1A-AF24-1650399EA307}" type="datetimeFigureOut">
              <a:rPr lang="fr-FR" smtClean="0"/>
              <a:pPr/>
              <a:t>09/04/2013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A2DD88-E228-4753-8263-712D1B1BFA1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C7E5AA-7EF0-4F1A-AF24-1650399EA307}" type="datetimeFigureOut">
              <a:rPr lang="fr-FR" smtClean="0"/>
              <a:pPr/>
              <a:t>09/04/2013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A2DD88-E228-4753-8263-712D1B1BFA1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C7E5AA-7EF0-4F1A-AF24-1650399EA307}" type="datetimeFigureOut">
              <a:rPr lang="fr-FR" smtClean="0"/>
              <a:pPr/>
              <a:t>09/04/2013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A2DD88-E228-4753-8263-712D1B1BFA1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C7E5AA-7EF0-4F1A-AF24-1650399EA307}" type="datetimeFigureOut">
              <a:rPr lang="fr-FR" smtClean="0"/>
              <a:pPr/>
              <a:t>09/04/2013</a:t>
            </a:fld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C6A2DD88-E228-4753-8263-712D1B1BFA1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d"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L’Amérique: puissance du Nord, affirmation du Sud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Cinq jours après une rencontre à la Maison Blanche, la présidente brésilienne Dilma Rousseff et son homologue américain Barack Obama se retrouvent samedi et dimanche en Colombie pour le sommet des Amériques. AFP PHOTO/Brendan SMIALOWSKI&#10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780928"/>
            <a:ext cx="4619625" cy="286702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23528" y="3140968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Rencontre à Washington entre </a:t>
            </a:r>
            <a:r>
              <a:rPr lang="fr-FR" dirty="0" err="1" smtClean="0"/>
              <a:t>Barack</a:t>
            </a:r>
            <a:r>
              <a:rPr lang="fr-FR" dirty="0" smtClean="0"/>
              <a:t> Obama et </a:t>
            </a:r>
            <a:r>
              <a:rPr lang="fr-FR" dirty="0" err="1" smtClean="0"/>
              <a:t>Dilma</a:t>
            </a:r>
            <a:r>
              <a:rPr lang="fr-FR" dirty="0" smtClean="0"/>
              <a:t> </a:t>
            </a:r>
            <a:r>
              <a:rPr lang="fr-FR" dirty="0" err="1" smtClean="0"/>
              <a:t>Rousseff</a:t>
            </a:r>
            <a:r>
              <a:rPr lang="fr-FR" dirty="0" smtClean="0"/>
              <a:t> (9 avril 2012)</a:t>
            </a:r>
            <a:endParaRPr lang="fr-F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44624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continent américain : entre tensions et intégrations régionales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8" name="Picture 4" descr="http://cartographie.sciences-po.fr/sites/default/files/18_amerique_latine_idh19752003.jpg"/>
          <p:cNvPicPr>
            <a:picLocks noChangeAspect="1" noChangeArrowheads="1"/>
          </p:cNvPicPr>
          <p:nvPr/>
        </p:nvPicPr>
        <p:blipFill>
          <a:blip r:embed="rId2" cstate="print"/>
          <a:srcRect t="6307" b="27915"/>
          <a:stretch>
            <a:fillRect/>
          </a:stretch>
        </p:blipFill>
        <p:spPr bwMode="auto">
          <a:xfrm>
            <a:off x="936104" y="2348880"/>
            <a:ext cx="7308304" cy="3769393"/>
          </a:xfrm>
          <a:prstGeom prst="rect">
            <a:avLst/>
          </a:prstGeom>
          <a:noFill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l="20750" t="24235" r="49918" b="30485"/>
          <a:stretch>
            <a:fillRect/>
          </a:stretch>
        </p:blipFill>
        <p:spPr bwMode="auto">
          <a:xfrm>
            <a:off x="2483768" y="2348880"/>
            <a:ext cx="431421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995936" y="530120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IDH 2011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artographie.sciences-po.fr/sites/default/files/08_Mexique_PIB_2006.jpg"/>
          <p:cNvPicPr>
            <a:picLocks noChangeAspect="1" noChangeArrowheads="1"/>
          </p:cNvPicPr>
          <p:nvPr/>
        </p:nvPicPr>
        <p:blipFill>
          <a:blip r:embed="rId2" cstate="print"/>
          <a:srcRect b="11804"/>
          <a:stretch>
            <a:fillRect/>
          </a:stretch>
        </p:blipFill>
        <p:spPr bwMode="auto">
          <a:xfrm>
            <a:off x="1604342" y="764704"/>
            <a:ext cx="5919986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ttp://questions-contemporaines.histoire-immigration.fr/assets/images/cartes/01web_Amerique_BAT_gran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705678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static.canalblog.com/storagev1/etudescoloniales.canalblog.com/images/Commerce_triangulaire_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268760"/>
            <a:ext cx="6896868" cy="42484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ile:Democracy Index 20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299224" cy="36724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8Frontieresameriquelat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575220"/>
            <a:ext cx="3811588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onde-diplomatique.fr/IMG/png/amerique-latine-drogueG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3460345" cy="5626576"/>
          </a:xfrm>
          <a:prstGeom prst="rect">
            <a:avLst/>
          </a:prstGeom>
          <a:noFill/>
        </p:spPr>
      </p:pic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4139952" y="1124744"/>
          <a:ext cx="4543907" cy="4202038"/>
        </p:xfrm>
        <a:graphic>
          <a:graphicData uri="http://schemas.openxmlformats.org/presentationml/2006/ole">
            <p:oleObj spid="_x0000_s2050" name="Image" r:id="rId4" imgW="2438198" imgH="2255334" progId="">
              <p:embed/>
            </p:oleObj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82780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onde-diplomatique.fr/IMG/jpg/carte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548680"/>
            <a:ext cx="3988817" cy="58772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ladocumentationfrancaise.fr/var/ezflow_site/storage/images/docfr7/cartes/organisations-regionales/c001365-les-principales-organisations-d-integration-regionale-dans-les-ameriques-en-2012/3438261-1-fre-FR/Les-principales-organisations-d-integration-regionale-dans-les-Ameriques-en-2012_large_carte.jpg"/>
          <p:cNvPicPr>
            <a:picLocks noChangeAspect="1" noChangeArrowheads="1"/>
          </p:cNvPicPr>
          <p:nvPr/>
        </p:nvPicPr>
        <p:blipFill>
          <a:blip r:embed="rId2" cstate="print"/>
          <a:srcRect b="6771"/>
          <a:stretch>
            <a:fillRect/>
          </a:stretch>
        </p:blipFill>
        <p:spPr bwMode="auto">
          <a:xfrm>
            <a:off x="2411760" y="548680"/>
            <a:ext cx="4292851" cy="57606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latinreporters.com/amlatCelac2011Logo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645024"/>
            <a:ext cx="4050804" cy="2535678"/>
          </a:xfrm>
          <a:prstGeom prst="rect">
            <a:avLst/>
          </a:prstGeom>
          <a:noFill/>
        </p:spPr>
      </p:pic>
      <p:pic>
        <p:nvPicPr>
          <p:cNvPr id="36868" name="Picture 4" descr="http://upload.wikimedia.org/wikipedia/commons/thumb/f/fb/Bolivarian_Alliance_for_the_Peoples_of_Our_America_(orthographic_projection)_Without_Honduras.svg/250px-Bolivarian_Alliance_for_the_Peoples_of_Our_America_(orthographic_projection)_Without_Honduras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348880"/>
            <a:ext cx="2808312" cy="2808312"/>
          </a:xfrm>
          <a:prstGeom prst="rect">
            <a:avLst/>
          </a:prstGeom>
          <a:noFill/>
        </p:spPr>
      </p:pic>
      <p:pic>
        <p:nvPicPr>
          <p:cNvPr id="33794" name="Picture 2" descr="http://www.ncnguyana.com/ncntv/wp-content/uploads/2012/11/unasur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76672"/>
            <a:ext cx="4326660" cy="288032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44624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bassin caraïbe: interface américaine et mondiale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http://cdn4.gbot.me/photos/WO/nb/1296336547/Panama_Canal___Looking_to-Colon-20000000001553955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628800"/>
            <a:ext cx="5688632" cy="426647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763688" y="5949280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Ecluse de </a:t>
            </a:r>
            <a:r>
              <a:rPr lang="fr-FR" dirty="0" err="1" smtClean="0"/>
              <a:t>Gatun</a:t>
            </a:r>
            <a:r>
              <a:rPr lang="fr-FR" dirty="0" smtClean="0"/>
              <a:t> (près de la ville de Colon), 1</a:t>
            </a:r>
            <a:r>
              <a:rPr lang="fr-FR" baseline="30000" dirty="0" smtClean="0"/>
              <a:t>ère</a:t>
            </a:r>
            <a:r>
              <a:rPr lang="fr-FR" dirty="0" smtClean="0"/>
              <a:t> écluse depuis les Caraïbes vers le Pacifique</a:t>
            </a:r>
            <a:endParaRPr lang="fr-FR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259" y="1628800"/>
            <a:ext cx="6697117" cy="45811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Forme libre 10"/>
          <p:cNvSpPr/>
          <p:nvPr/>
        </p:nvSpPr>
        <p:spPr>
          <a:xfrm>
            <a:off x="2168013" y="2344994"/>
            <a:ext cx="4336026" cy="1769806"/>
          </a:xfrm>
          <a:custGeom>
            <a:avLst/>
            <a:gdLst>
              <a:gd name="connsiteX0" fmla="*/ 0 w 4336026"/>
              <a:gd name="connsiteY0" fmla="*/ 265471 h 1769806"/>
              <a:gd name="connsiteX1" fmla="*/ 811161 w 4336026"/>
              <a:gd name="connsiteY1" fmla="*/ 870154 h 1769806"/>
              <a:gd name="connsiteX2" fmla="*/ 1371600 w 4336026"/>
              <a:gd name="connsiteY2" fmla="*/ 1622322 h 1769806"/>
              <a:gd name="connsiteX3" fmla="*/ 2271252 w 4336026"/>
              <a:gd name="connsiteY3" fmla="*/ 1592825 h 1769806"/>
              <a:gd name="connsiteX4" fmla="*/ 3480619 w 4336026"/>
              <a:gd name="connsiteY4" fmla="*/ 1769806 h 1769806"/>
              <a:gd name="connsiteX5" fmla="*/ 4336026 w 4336026"/>
              <a:gd name="connsiteY5" fmla="*/ 1401096 h 1769806"/>
              <a:gd name="connsiteX6" fmla="*/ 4306529 w 4336026"/>
              <a:gd name="connsiteY6" fmla="*/ 988141 h 1769806"/>
              <a:gd name="connsiteX7" fmla="*/ 3274142 w 4336026"/>
              <a:gd name="connsiteY7" fmla="*/ 752167 h 1769806"/>
              <a:gd name="connsiteX8" fmla="*/ 2521974 w 4336026"/>
              <a:gd name="connsiteY8" fmla="*/ 737419 h 1769806"/>
              <a:gd name="connsiteX9" fmla="*/ 1681316 w 4336026"/>
              <a:gd name="connsiteY9" fmla="*/ 206477 h 1769806"/>
              <a:gd name="connsiteX10" fmla="*/ 1002890 w 4336026"/>
              <a:gd name="connsiteY10" fmla="*/ 44245 h 1769806"/>
              <a:gd name="connsiteX11" fmla="*/ 398206 w 4336026"/>
              <a:gd name="connsiteY11" fmla="*/ 0 h 1769806"/>
              <a:gd name="connsiteX12" fmla="*/ 0 w 4336026"/>
              <a:gd name="connsiteY12" fmla="*/ 265471 h 1769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36026" h="1769806">
                <a:moveTo>
                  <a:pt x="0" y="265471"/>
                </a:moveTo>
                <a:lnTo>
                  <a:pt x="811161" y="870154"/>
                </a:lnTo>
                <a:lnTo>
                  <a:pt x="1371600" y="1622322"/>
                </a:lnTo>
                <a:lnTo>
                  <a:pt x="2271252" y="1592825"/>
                </a:lnTo>
                <a:lnTo>
                  <a:pt x="3480619" y="1769806"/>
                </a:lnTo>
                <a:lnTo>
                  <a:pt x="4336026" y="1401096"/>
                </a:lnTo>
                <a:lnTo>
                  <a:pt x="4306529" y="988141"/>
                </a:lnTo>
                <a:lnTo>
                  <a:pt x="3274142" y="752167"/>
                </a:lnTo>
                <a:lnTo>
                  <a:pt x="2521974" y="737419"/>
                </a:lnTo>
                <a:lnTo>
                  <a:pt x="1681316" y="206477"/>
                </a:lnTo>
                <a:lnTo>
                  <a:pt x="1002890" y="44245"/>
                </a:lnTo>
                <a:lnTo>
                  <a:pt x="398206" y="0"/>
                </a:lnTo>
                <a:lnTo>
                  <a:pt x="0" y="265471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6548284" y="3362632"/>
            <a:ext cx="1371600" cy="1784555"/>
          </a:xfrm>
          <a:custGeom>
            <a:avLst/>
            <a:gdLst>
              <a:gd name="connsiteX0" fmla="*/ 0 w 1371600"/>
              <a:gd name="connsiteY0" fmla="*/ 0 h 1784555"/>
              <a:gd name="connsiteX1" fmla="*/ 0 w 1371600"/>
              <a:gd name="connsiteY1" fmla="*/ 0 h 1784555"/>
              <a:gd name="connsiteX2" fmla="*/ 0 w 1371600"/>
              <a:gd name="connsiteY2" fmla="*/ 162233 h 1784555"/>
              <a:gd name="connsiteX3" fmla="*/ 14748 w 1371600"/>
              <a:gd name="connsiteY3" fmla="*/ 427703 h 1784555"/>
              <a:gd name="connsiteX4" fmla="*/ 280219 w 1371600"/>
              <a:gd name="connsiteY4" fmla="*/ 589936 h 1784555"/>
              <a:gd name="connsiteX5" fmla="*/ 663677 w 1371600"/>
              <a:gd name="connsiteY5" fmla="*/ 914400 h 1784555"/>
              <a:gd name="connsiteX6" fmla="*/ 693174 w 1371600"/>
              <a:gd name="connsiteY6" fmla="*/ 1563329 h 1784555"/>
              <a:gd name="connsiteX7" fmla="*/ 663677 w 1371600"/>
              <a:gd name="connsiteY7" fmla="*/ 1725562 h 1784555"/>
              <a:gd name="connsiteX8" fmla="*/ 1002890 w 1371600"/>
              <a:gd name="connsiteY8" fmla="*/ 1784555 h 1784555"/>
              <a:gd name="connsiteX9" fmla="*/ 1371600 w 1371600"/>
              <a:gd name="connsiteY9" fmla="*/ 1371600 h 1784555"/>
              <a:gd name="connsiteX10" fmla="*/ 1120877 w 1371600"/>
              <a:gd name="connsiteY10" fmla="*/ 575187 h 1784555"/>
              <a:gd name="connsiteX11" fmla="*/ 855406 w 1371600"/>
              <a:gd name="connsiteY11" fmla="*/ 147484 h 1784555"/>
              <a:gd name="connsiteX12" fmla="*/ 0 w 1371600"/>
              <a:gd name="connsiteY12" fmla="*/ 0 h 178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1600" h="1784555">
                <a:moveTo>
                  <a:pt x="0" y="0"/>
                </a:moveTo>
                <a:lnTo>
                  <a:pt x="0" y="0"/>
                </a:lnTo>
                <a:lnTo>
                  <a:pt x="0" y="162233"/>
                </a:lnTo>
                <a:lnTo>
                  <a:pt x="14748" y="427703"/>
                </a:lnTo>
                <a:lnTo>
                  <a:pt x="280219" y="589936"/>
                </a:lnTo>
                <a:lnTo>
                  <a:pt x="663677" y="914400"/>
                </a:lnTo>
                <a:lnTo>
                  <a:pt x="693174" y="1563329"/>
                </a:lnTo>
                <a:lnTo>
                  <a:pt x="663677" y="1725562"/>
                </a:lnTo>
                <a:lnTo>
                  <a:pt x="1002890" y="1784555"/>
                </a:lnTo>
                <a:lnTo>
                  <a:pt x="1371600" y="1371600"/>
                </a:lnTo>
                <a:lnTo>
                  <a:pt x="1120877" y="575187"/>
                </a:lnTo>
                <a:lnTo>
                  <a:pt x="855406" y="14748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5279923" y="4778477"/>
            <a:ext cx="825909" cy="427704"/>
          </a:xfrm>
          <a:custGeom>
            <a:avLst/>
            <a:gdLst>
              <a:gd name="connsiteX0" fmla="*/ 0 w 825909"/>
              <a:gd name="connsiteY0" fmla="*/ 44246 h 427704"/>
              <a:gd name="connsiteX1" fmla="*/ 176980 w 825909"/>
              <a:gd name="connsiteY1" fmla="*/ 265471 h 427704"/>
              <a:gd name="connsiteX2" fmla="*/ 634180 w 825909"/>
              <a:gd name="connsiteY2" fmla="*/ 427704 h 427704"/>
              <a:gd name="connsiteX3" fmla="*/ 825909 w 825909"/>
              <a:gd name="connsiteY3" fmla="*/ 353962 h 427704"/>
              <a:gd name="connsiteX4" fmla="*/ 796412 w 825909"/>
              <a:gd name="connsiteY4" fmla="*/ 0 h 427704"/>
              <a:gd name="connsiteX5" fmla="*/ 0 w 825909"/>
              <a:gd name="connsiteY5" fmla="*/ 44246 h 42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909" h="427704">
                <a:moveTo>
                  <a:pt x="0" y="44246"/>
                </a:moveTo>
                <a:lnTo>
                  <a:pt x="176980" y="265471"/>
                </a:lnTo>
                <a:lnTo>
                  <a:pt x="634180" y="427704"/>
                </a:lnTo>
                <a:lnTo>
                  <a:pt x="825909" y="353962"/>
                </a:lnTo>
                <a:lnTo>
                  <a:pt x="796412" y="0"/>
                </a:lnTo>
                <a:lnTo>
                  <a:pt x="0" y="44246"/>
                </a:ln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8" name="Picture 6" descr="http://planet-terre.ens-lyon.fr/planetterre/objets/Images/seisme-Haiti-janv-2010-BML/plaque-Caraib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556792"/>
            <a:ext cx="5900673" cy="4744194"/>
          </a:xfrm>
          <a:prstGeom prst="rect">
            <a:avLst/>
          </a:prstGeom>
          <a:noFill/>
        </p:spPr>
      </p:pic>
      <p:pic>
        <p:nvPicPr>
          <p:cNvPr id="3080" name="Picture 8" descr="http://www.cndp.fr/fileadmin/user_upload/POUR_MEMOIRE/mexique3000/mexique3000_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772816"/>
            <a:ext cx="5746485" cy="4176464"/>
          </a:xfrm>
          <a:prstGeom prst="rect">
            <a:avLst/>
          </a:prstGeom>
          <a:noFill/>
        </p:spPr>
      </p:pic>
      <p:pic>
        <p:nvPicPr>
          <p:cNvPr id="17" name="Picture 2" descr="http://www.tlfq.ulaval.ca/axl/amsudant/images/panama-map-langues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5443" y="1916832"/>
            <a:ext cx="6638925" cy="3695701"/>
          </a:xfrm>
          <a:prstGeom prst="rect">
            <a:avLst/>
          </a:prstGeom>
          <a:noFill/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7" cstate="print"/>
          <a:srcRect l="7924" t="14496" r="6593" b="14468"/>
          <a:stretch>
            <a:fillRect/>
          </a:stretch>
        </p:blipFill>
        <p:spPr bwMode="auto">
          <a:xfrm>
            <a:off x="539552" y="1916832"/>
            <a:ext cx="8001000" cy="3733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80" y="1556792"/>
            <a:ext cx="6138440" cy="48358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82" name="Picture 10" descr="File:Democracy Index 201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1988840"/>
            <a:ext cx="7973765" cy="3528392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755576" y="4293096"/>
            <a:ext cx="504056" cy="9361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3275856" y="4725144"/>
            <a:ext cx="1152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Indice de démocratie 2011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21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188640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u="sng" dirty="0" smtClean="0"/>
              <a:t>Les Etats-Unis et le Brésil,  deux puissances américaines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204864"/>
            <a:ext cx="25922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http://familyofficesgroup.com/wp-content/uploads/2011/11/Los-Ange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20888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franceculture.fr/sites/default/files/imagecache/ressource_full/2012/05/13/4439559/US-decline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55737"/>
            <a:ext cx="3204197" cy="4189487"/>
          </a:xfrm>
          <a:prstGeom prst="rect">
            <a:avLst/>
          </a:prstGeom>
          <a:noFill/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 l="34586" t="17344" r="36082" b="16704"/>
          <a:stretch>
            <a:fillRect/>
          </a:stretch>
        </p:blipFill>
        <p:spPr bwMode="auto">
          <a:xfrm>
            <a:off x="4860032" y="1268760"/>
            <a:ext cx="324036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ry-Bresil-3-commerce_exteri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142984"/>
            <a:ext cx="7572396" cy="481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NRSdossier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45976" y="377949"/>
            <a:ext cx="3810000" cy="3267075"/>
          </a:xfrm>
          <a:prstGeom prst="rect">
            <a:avLst/>
          </a:prstGeom>
          <a:noFill/>
        </p:spPr>
      </p:pic>
      <p:pic>
        <p:nvPicPr>
          <p:cNvPr id="3" name="il_fi" descr="arton1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068960"/>
            <a:ext cx="5117052" cy="328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94774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483768" y="404664"/>
            <a:ext cx="4735049" cy="2684621"/>
          </a:xfrm>
          <a:prstGeom prst="rect">
            <a:avLst/>
          </a:prstGeom>
          <a:noFill/>
        </p:spPr>
      </p:pic>
      <p:pic>
        <p:nvPicPr>
          <p:cNvPr id="3" name="Picture 8" descr="AFP_120329_uq5bh_brics-sommet_sn6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411760" y="3645024"/>
            <a:ext cx="4824536" cy="271185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o2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988840"/>
            <a:ext cx="3329492" cy="273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Fifa-World-Cup-2014-Brazil-iphone4wall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08720"/>
            <a:ext cx="3438128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a401.idata.over-blog.com/3/25/25/95/croquis/Carte-Transpor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764704"/>
            <a:ext cx="6258112" cy="48245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rincipaux oléducs du Canada et des États-Unis, et marchés nord-américa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652412" cy="424847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907704" y="90872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Carte des oléoducs</a:t>
            </a:r>
            <a:endParaRPr lang="fr-FR" dirty="0"/>
          </a:p>
        </p:txBody>
      </p:sp>
    </p:spTree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ambientalsustentavel.org/wp-content/uploads/2011/10/size_590_ya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05064"/>
            <a:ext cx="3459510" cy="2597564"/>
          </a:xfrm>
          <a:prstGeom prst="rect">
            <a:avLst/>
          </a:prstGeom>
          <a:noFill/>
        </p:spPr>
      </p:pic>
      <p:pic>
        <p:nvPicPr>
          <p:cNvPr id="43014" name="Picture 6" descr="http://t1.gstatic.com/images?q=tbn:ANd9GcRdXXF-aqNoO84pOwXsyMF9gMUEDUTCTOE-TWV-o_iGTTn_P7Z_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17032"/>
            <a:ext cx="3845374" cy="2880320"/>
          </a:xfrm>
          <a:prstGeom prst="rect">
            <a:avLst/>
          </a:prstGeom>
          <a:noFill/>
        </p:spPr>
      </p:pic>
      <p:pic>
        <p:nvPicPr>
          <p:cNvPr id="4" name="Picture 5" descr="tdc2_carte_rese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32656"/>
            <a:ext cx="3603494" cy="352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b-player" descr="20110824-carte-herve-thery-lignes-et-a%C3%A9roports-au-bres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76672"/>
            <a:ext cx="4106672" cy="28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ao-Paulo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645024"/>
            <a:ext cx="45917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http://static.flickr.com/12/16156538_16ac86f35b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5242334" cy="349659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grandir"/>
          <p:cNvPicPr>
            <a:picLocks noChangeAspect="1" noChangeArrowheads="1"/>
          </p:cNvPicPr>
          <p:nvPr/>
        </p:nvPicPr>
        <p:blipFill>
          <a:blip r:embed="rId2" cstate="print"/>
          <a:srcRect l="15789"/>
          <a:stretch>
            <a:fillRect/>
          </a:stretch>
        </p:blipFill>
        <p:spPr bwMode="auto">
          <a:xfrm>
            <a:off x="395536" y="476671"/>
            <a:ext cx="8352928" cy="4585921"/>
          </a:xfrm>
          <a:prstGeom prst="rect">
            <a:avLst/>
          </a:prstGeom>
          <a:noFill/>
        </p:spPr>
      </p:pic>
      <p:pic>
        <p:nvPicPr>
          <p:cNvPr id="3" name="Picture 2" descr="Agrandir"/>
          <p:cNvPicPr>
            <a:picLocks noChangeAspect="1" noChangeArrowheads="1"/>
          </p:cNvPicPr>
          <p:nvPr/>
        </p:nvPicPr>
        <p:blipFill>
          <a:blip r:embed="rId2" cstate="print"/>
          <a:srcRect t="14286" r="84211" b="64286"/>
          <a:stretch>
            <a:fillRect/>
          </a:stretch>
        </p:blipFill>
        <p:spPr bwMode="auto">
          <a:xfrm>
            <a:off x="755576" y="5085184"/>
            <a:ext cx="2297505" cy="1441571"/>
          </a:xfrm>
          <a:prstGeom prst="rect">
            <a:avLst/>
          </a:prstGeom>
          <a:noFill/>
        </p:spPr>
      </p:pic>
      <p:pic>
        <p:nvPicPr>
          <p:cNvPr id="4" name="Picture 2" descr="Agrandir"/>
          <p:cNvPicPr>
            <a:picLocks noChangeAspect="1" noChangeArrowheads="1"/>
          </p:cNvPicPr>
          <p:nvPr/>
        </p:nvPicPr>
        <p:blipFill>
          <a:blip r:embed="rId2" cstate="print"/>
          <a:srcRect t="35714" r="84211" b="53175"/>
          <a:stretch>
            <a:fillRect/>
          </a:stretch>
        </p:blipFill>
        <p:spPr bwMode="auto">
          <a:xfrm>
            <a:off x="3356223" y="5229200"/>
            <a:ext cx="2655937" cy="864096"/>
          </a:xfrm>
          <a:prstGeom prst="rect">
            <a:avLst/>
          </a:prstGeom>
          <a:noFill/>
        </p:spPr>
      </p:pic>
      <p:pic>
        <p:nvPicPr>
          <p:cNvPr id="5" name="Picture 2" descr="Agrandir"/>
          <p:cNvPicPr>
            <a:picLocks noChangeAspect="1" noChangeArrowheads="1"/>
          </p:cNvPicPr>
          <p:nvPr/>
        </p:nvPicPr>
        <p:blipFill>
          <a:blip r:embed="rId2" cstate="print"/>
          <a:srcRect l="929" t="64286" r="84211" b="10714"/>
          <a:stretch>
            <a:fillRect/>
          </a:stretch>
        </p:blipFill>
        <p:spPr bwMode="auto">
          <a:xfrm>
            <a:off x="6300191" y="5085183"/>
            <a:ext cx="1944217" cy="1512169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/>
          <a:srcRect l="23989" t="33266" r="27309" b="9641"/>
          <a:stretch>
            <a:fillRect/>
          </a:stretch>
        </p:blipFill>
        <p:spPr bwMode="auto">
          <a:xfrm>
            <a:off x="683568" y="764704"/>
            <a:ext cx="786625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.T. Kearney Global Cities Index, 2012"/>
          <p:cNvPicPr>
            <a:picLocks noChangeAspect="1" noChangeArrowheads="1"/>
          </p:cNvPicPr>
          <p:nvPr/>
        </p:nvPicPr>
        <p:blipFill>
          <a:blip r:embed="rId2" cstate="print"/>
          <a:srcRect t="9436"/>
          <a:stretch>
            <a:fillRect/>
          </a:stretch>
        </p:blipFill>
        <p:spPr bwMode="auto">
          <a:xfrm>
            <a:off x="2320594" y="260648"/>
            <a:ext cx="4483654" cy="62200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www.diploweb.com/cartes/bresilpeuplementarmatureurbaineTHERY.jpg"/>
          <p:cNvPicPr>
            <a:picLocks noChangeAspect="1" noChangeArrowheads="1"/>
          </p:cNvPicPr>
          <p:nvPr/>
        </p:nvPicPr>
        <p:blipFill>
          <a:blip r:embed="rId2" cstate="print"/>
          <a:srcRect t="5263"/>
          <a:stretch>
            <a:fillRect/>
          </a:stretch>
        </p:blipFill>
        <p:spPr bwMode="auto">
          <a:xfrm>
            <a:off x="4860032" y="1772816"/>
            <a:ext cx="3918334" cy="3888433"/>
          </a:xfrm>
          <a:prstGeom prst="rect">
            <a:avLst/>
          </a:prstGeom>
          <a:noFill/>
        </p:spPr>
      </p:pic>
      <p:pic>
        <p:nvPicPr>
          <p:cNvPr id="29702" name="Picture 6" descr="http://www.cartograf.fr/pays/img/etats_unis/usa_Densite_population.jpg"/>
          <p:cNvPicPr>
            <a:picLocks noChangeAspect="1" noChangeArrowheads="1"/>
          </p:cNvPicPr>
          <p:nvPr/>
        </p:nvPicPr>
        <p:blipFill>
          <a:blip r:embed="rId3" cstate="print"/>
          <a:srcRect b="10350"/>
          <a:stretch>
            <a:fillRect/>
          </a:stretch>
        </p:blipFill>
        <p:spPr bwMode="auto">
          <a:xfrm>
            <a:off x="395536" y="2204864"/>
            <a:ext cx="4149839" cy="29293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ceriscope.sciences-po.fr/sites/default/files/17_integration_gaz-0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48680"/>
            <a:ext cx="5901881" cy="573325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b="24790"/>
          <a:stretch>
            <a:fillRect/>
          </a:stretch>
        </p:blipFill>
        <p:spPr bwMode="auto">
          <a:xfrm>
            <a:off x="1331640" y="720080"/>
            <a:ext cx="636270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52222" t="9336"/>
          <a:stretch>
            <a:fillRect/>
          </a:stretch>
        </p:blipFill>
        <p:spPr bwMode="auto">
          <a:xfrm>
            <a:off x="5286380" y="785794"/>
            <a:ext cx="3398651" cy="48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 descr="http://cartographie.sciences-po.fr/sites/default/files/04_pauvrete_eu_1959_2007.jpg"/>
          <p:cNvPicPr>
            <a:picLocks noChangeAspect="1" noChangeArrowheads="1"/>
          </p:cNvPicPr>
          <p:nvPr/>
        </p:nvPicPr>
        <p:blipFill>
          <a:blip r:embed="rId3" cstate="print"/>
          <a:srcRect b="29549"/>
          <a:stretch>
            <a:fillRect/>
          </a:stretch>
        </p:blipFill>
        <p:spPr bwMode="auto">
          <a:xfrm>
            <a:off x="1000100" y="1428736"/>
            <a:ext cx="3571875" cy="342902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hastasiempre.info/wp-content/uploads/2011121512eeuu_dent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00108"/>
            <a:ext cx="6512567" cy="478634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anhat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4571993" cy="409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http://www.pachd.com/free-images/los-angeles/la-homeless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643314"/>
            <a:ext cx="3786182" cy="284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frasaillard.free.fr/schema_metropole.jpg"/>
          <p:cNvPicPr>
            <a:picLocks noChangeAspect="1" noChangeArrowheads="1"/>
          </p:cNvPicPr>
          <p:nvPr/>
        </p:nvPicPr>
        <p:blipFill>
          <a:blip r:embed="rId2" cstate="print"/>
          <a:srcRect l="11335" t="5194" r="10264" b="15999"/>
          <a:stretch>
            <a:fillRect/>
          </a:stretch>
        </p:blipFill>
        <p:spPr bwMode="auto">
          <a:xfrm>
            <a:off x="2643174" y="642918"/>
            <a:ext cx="4019896" cy="571501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t="2506" b="50196"/>
          <a:stretch>
            <a:fillRect/>
          </a:stretch>
        </p:blipFill>
        <p:spPr bwMode="auto">
          <a:xfrm>
            <a:off x="1043608" y="1196752"/>
            <a:ext cx="719358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Sao+Paolo+Morum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6572025" cy="434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ewebpedagogique.com/histoiregeotruffaut/files/2013/01/migration-dans-les-cara%C3%AFb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7998790" cy="48691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-organisation-du-territoire-americain_large_car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764704"/>
            <a:ext cx="693918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G_NEW"/>
          <p:cNvPicPr>
            <a:picLocks noChangeAspect="1" noChangeArrowheads="1"/>
          </p:cNvPicPr>
          <p:nvPr/>
        </p:nvPicPr>
        <p:blipFill>
          <a:blip r:embed="rId2" cstate="print"/>
          <a:srcRect t="-3243" r="87"/>
          <a:stretch>
            <a:fillRect/>
          </a:stretch>
        </p:blipFill>
        <p:spPr bwMode="auto">
          <a:xfrm>
            <a:off x="2123728" y="404664"/>
            <a:ext cx="4968552" cy="593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grandir"/>
          <p:cNvPicPr>
            <a:picLocks noChangeAspect="1" noChangeArrowheads="1"/>
          </p:cNvPicPr>
          <p:nvPr/>
        </p:nvPicPr>
        <p:blipFill>
          <a:blip r:embed="rId2" cstate="print"/>
          <a:srcRect r="7750"/>
          <a:stretch>
            <a:fillRect/>
          </a:stretch>
        </p:blipFill>
        <p:spPr bwMode="auto">
          <a:xfrm>
            <a:off x="251520" y="1124744"/>
            <a:ext cx="8568952" cy="432716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346901" cy="557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022" t="30904" r="27227" b="8829"/>
          <a:stretch>
            <a:fillRect/>
          </a:stretch>
        </p:blipFill>
        <p:spPr bwMode="auto">
          <a:xfrm>
            <a:off x="683568" y="620688"/>
            <a:ext cx="784887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Tr-bigstick-cart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2656"/>
            <a:ext cx="7077075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grand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48680"/>
            <a:ext cx="7002544" cy="561662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nderie">
  <a:themeElements>
    <a:clrScheme name="Fonderi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nderie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nder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3427</TotalTime>
  <Words>68</Words>
  <Application>Microsoft Office PowerPoint</Application>
  <PresentationFormat>Affichage à l'écran (4:3)</PresentationFormat>
  <Paragraphs>9</Paragraphs>
  <Slides>41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3" baseType="lpstr">
      <vt:lpstr>Fonderie</vt:lpstr>
      <vt:lpstr>Image</vt:lpstr>
      <vt:lpstr>L’Amérique: puissance du Nord, affirmation du Sud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L’Amérique: puissance du Nord, affirmation du Sud</dc:title>
  <dc:creator>Kévin</dc:creator>
  <cp:lastModifiedBy>Prof</cp:lastModifiedBy>
  <cp:revision>61</cp:revision>
  <dcterms:created xsi:type="dcterms:W3CDTF">2013-01-17T12:24:52Z</dcterms:created>
  <dcterms:modified xsi:type="dcterms:W3CDTF">2013-04-09T13:15:06Z</dcterms:modified>
</cp:coreProperties>
</file>