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1D61CF5-C4D0-4593-AD83-AF2C7CAB884E}" type="datetimeFigureOut">
              <a:rPr lang="fr-FR" smtClean="0"/>
              <a:pPr/>
              <a:t>21/11/2012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3C5FFFE-77DF-43FC-806F-070AB137C2E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61CF5-C4D0-4593-AD83-AF2C7CAB884E}" type="datetimeFigureOut">
              <a:rPr lang="fr-FR" smtClean="0"/>
              <a:pPr/>
              <a:t>21/11/2012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C5FFFE-77DF-43FC-806F-070AB137C2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61CF5-C4D0-4593-AD83-AF2C7CAB884E}" type="datetimeFigureOut">
              <a:rPr lang="fr-FR" smtClean="0"/>
              <a:pPr/>
              <a:t>21/11/2012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C5FFFE-77DF-43FC-806F-070AB137C2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61CF5-C4D0-4593-AD83-AF2C7CAB884E}" type="datetimeFigureOut">
              <a:rPr lang="fr-FR" smtClean="0"/>
              <a:pPr/>
              <a:t>21/11/2012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C5FFFE-77DF-43FC-806F-070AB137C2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1D61CF5-C4D0-4593-AD83-AF2C7CAB884E}" type="datetimeFigureOut">
              <a:rPr lang="fr-FR" smtClean="0"/>
              <a:pPr/>
              <a:t>21/11/2012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3C5FFFE-77DF-43FC-806F-070AB137C2E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61CF5-C4D0-4593-AD83-AF2C7CAB884E}" type="datetimeFigureOut">
              <a:rPr lang="fr-FR" smtClean="0"/>
              <a:pPr/>
              <a:t>21/11/2012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3C5FFFE-77DF-43FC-806F-070AB137C2E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61CF5-C4D0-4593-AD83-AF2C7CAB884E}" type="datetimeFigureOut">
              <a:rPr lang="fr-FR" smtClean="0"/>
              <a:pPr/>
              <a:t>21/11/2012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3C5FFFE-77DF-43FC-806F-070AB137C2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61CF5-C4D0-4593-AD83-AF2C7CAB884E}" type="datetimeFigureOut">
              <a:rPr lang="fr-FR" smtClean="0"/>
              <a:pPr/>
              <a:t>21/11/2012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C5FFFE-77DF-43FC-806F-070AB137C2E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61CF5-C4D0-4593-AD83-AF2C7CAB884E}" type="datetimeFigureOut">
              <a:rPr lang="fr-FR" smtClean="0"/>
              <a:pPr/>
              <a:t>21/11/2012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C5FFFE-77DF-43FC-806F-070AB137C2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1D61CF5-C4D0-4593-AD83-AF2C7CAB884E}" type="datetimeFigureOut">
              <a:rPr lang="fr-FR" smtClean="0"/>
              <a:pPr/>
              <a:t>21/11/2012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3C5FFFE-77DF-43FC-806F-070AB137C2E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1D61CF5-C4D0-4593-AD83-AF2C7CAB884E}" type="datetimeFigureOut">
              <a:rPr lang="fr-FR" smtClean="0"/>
              <a:pPr/>
              <a:t>21/11/2012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3C5FFFE-77DF-43FC-806F-070AB137C2E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1D61CF5-C4D0-4593-AD83-AF2C7CAB884E}" type="datetimeFigureOut">
              <a:rPr lang="fr-FR" smtClean="0"/>
              <a:pPr/>
              <a:t>21/11/2012</a:t>
            </a:fld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3C5FFFE-77DF-43FC-806F-070AB137C2E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4234" y="116632"/>
            <a:ext cx="8229600" cy="2209800"/>
          </a:xfrm>
        </p:spPr>
        <p:txBody>
          <a:bodyPr>
            <a:normAutofit/>
          </a:bodyPr>
          <a:lstStyle/>
          <a:p>
            <a:r>
              <a:rPr lang="fr-FR" sz="3600" b="1" u="sng" dirty="0" smtClean="0"/>
              <a:t>L’Asie du Sud et de l’Est : les défis de la population et de la croissance</a:t>
            </a:r>
            <a:endParaRPr lang="fr-FR" sz="3600" dirty="0"/>
          </a:p>
        </p:txBody>
      </p:sp>
      <p:pic>
        <p:nvPicPr>
          <p:cNvPr id="24578" name="Picture 2" descr="http://perlbal.hi-pi.com/blog-images/826589/mn/131600092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780928"/>
            <a:ext cx="5178103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tf-paris.fr/IMG/gif/asia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6430610" cy="4752528"/>
          </a:xfrm>
          <a:prstGeom prst="rect">
            <a:avLst/>
          </a:prstGeom>
          <a:noFill/>
        </p:spPr>
      </p:pic>
      <p:sp>
        <p:nvSpPr>
          <p:cNvPr id="3" name="Forme libre 2"/>
          <p:cNvSpPr/>
          <p:nvPr/>
        </p:nvSpPr>
        <p:spPr>
          <a:xfrm>
            <a:off x="589935" y="2212258"/>
            <a:ext cx="2521975" cy="2757948"/>
          </a:xfrm>
          <a:custGeom>
            <a:avLst/>
            <a:gdLst>
              <a:gd name="connsiteX0" fmla="*/ 781665 w 2521975"/>
              <a:gd name="connsiteY0" fmla="*/ 0 h 2757948"/>
              <a:gd name="connsiteX1" fmla="*/ 235975 w 2521975"/>
              <a:gd name="connsiteY1" fmla="*/ 88490 h 2757948"/>
              <a:gd name="connsiteX2" fmla="*/ 0 w 2521975"/>
              <a:gd name="connsiteY2" fmla="*/ 250723 h 2757948"/>
              <a:gd name="connsiteX3" fmla="*/ 162233 w 2521975"/>
              <a:gd name="connsiteY3" fmla="*/ 929148 h 2757948"/>
              <a:gd name="connsiteX4" fmla="*/ 604684 w 2521975"/>
              <a:gd name="connsiteY4" fmla="*/ 1017639 h 2757948"/>
              <a:gd name="connsiteX5" fmla="*/ 914400 w 2521975"/>
              <a:gd name="connsiteY5" fmla="*/ 1386348 h 2757948"/>
              <a:gd name="connsiteX6" fmla="*/ 516194 w 2521975"/>
              <a:gd name="connsiteY6" fmla="*/ 2403987 h 2757948"/>
              <a:gd name="connsiteX7" fmla="*/ 914400 w 2521975"/>
              <a:gd name="connsiteY7" fmla="*/ 2757948 h 2757948"/>
              <a:gd name="connsiteX8" fmla="*/ 1283110 w 2521975"/>
              <a:gd name="connsiteY8" fmla="*/ 2286000 h 2757948"/>
              <a:gd name="connsiteX9" fmla="*/ 2035278 w 2521975"/>
              <a:gd name="connsiteY9" fmla="*/ 2256503 h 2757948"/>
              <a:gd name="connsiteX10" fmla="*/ 2005781 w 2521975"/>
              <a:gd name="connsiteY10" fmla="*/ 1961536 h 2757948"/>
              <a:gd name="connsiteX11" fmla="*/ 1474839 w 2521975"/>
              <a:gd name="connsiteY11" fmla="*/ 1887794 h 2757948"/>
              <a:gd name="connsiteX12" fmla="*/ 1710813 w 2521975"/>
              <a:gd name="connsiteY12" fmla="*/ 1504336 h 2757948"/>
              <a:gd name="connsiteX13" fmla="*/ 1932039 w 2521975"/>
              <a:gd name="connsiteY13" fmla="*/ 1238865 h 2757948"/>
              <a:gd name="connsiteX14" fmla="*/ 2182762 w 2521975"/>
              <a:gd name="connsiteY14" fmla="*/ 1194619 h 2757948"/>
              <a:gd name="connsiteX15" fmla="*/ 2315497 w 2521975"/>
              <a:gd name="connsiteY15" fmla="*/ 973394 h 2757948"/>
              <a:gd name="connsiteX16" fmla="*/ 2521975 w 2521975"/>
              <a:gd name="connsiteY16" fmla="*/ 663677 h 2757948"/>
              <a:gd name="connsiteX17" fmla="*/ 2359742 w 2521975"/>
              <a:gd name="connsiteY17" fmla="*/ 589936 h 2757948"/>
              <a:gd name="connsiteX18" fmla="*/ 1917291 w 2521975"/>
              <a:gd name="connsiteY18" fmla="*/ 589936 h 2757948"/>
              <a:gd name="connsiteX19" fmla="*/ 1814052 w 2521975"/>
              <a:gd name="connsiteY19" fmla="*/ 752168 h 2757948"/>
              <a:gd name="connsiteX20" fmla="*/ 1253613 w 2521975"/>
              <a:gd name="connsiteY20" fmla="*/ 457200 h 2757948"/>
              <a:gd name="connsiteX21" fmla="*/ 1371600 w 2521975"/>
              <a:gd name="connsiteY21" fmla="*/ 176981 h 2757948"/>
              <a:gd name="connsiteX22" fmla="*/ 722671 w 2521975"/>
              <a:gd name="connsiteY22" fmla="*/ 0 h 2757948"/>
              <a:gd name="connsiteX23" fmla="*/ 722671 w 2521975"/>
              <a:gd name="connsiteY23" fmla="*/ 0 h 275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21975" h="2757948">
                <a:moveTo>
                  <a:pt x="781665" y="0"/>
                </a:moveTo>
                <a:lnTo>
                  <a:pt x="235975" y="88490"/>
                </a:lnTo>
                <a:lnTo>
                  <a:pt x="0" y="250723"/>
                </a:lnTo>
                <a:lnTo>
                  <a:pt x="162233" y="929148"/>
                </a:lnTo>
                <a:lnTo>
                  <a:pt x="604684" y="1017639"/>
                </a:lnTo>
                <a:lnTo>
                  <a:pt x="914400" y="1386348"/>
                </a:lnTo>
                <a:lnTo>
                  <a:pt x="516194" y="2403987"/>
                </a:lnTo>
                <a:lnTo>
                  <a:pt x="914400" y="2757948"/>
                </a:lnTo>
                <a:lnTo>
                  <a:pt x="1283110" y="2286000"/>
                </a:lnTo>
                <a:lnTo>
                  <a:pt x="2035278" y="2256503"/>
                </a:lnTo>
                <a:lnTo>
                  <a:pt x="2005781" y="1961536"/>
                </a:lnTo>
                <a:lnTo>
                  <a:pt x="1474839" y="1887794"/>
                </a:lnTo>
                <a:lnTo>
                  <a:pt x="1710813" y="1504336"/>
                </a:lnTo>
                <a:lnTo>
                  <a:pt x="1932039" y="1238865"/>
                </a:lnTo>
                <a:lnTo>
                  <a:pt x="2182762" y="1194619"/>
                </a:lnTo>
                <a:lnTo>
                  <a:pt x="2315497" y="973394"/>
                </a:lnTo>
                <a:lnTo>
                  <a:pt x="2521975" y="663677"/>
                </a:lnTo>
                <a:lnTo>
                  <a:pt x="2359742" y="589936"/>
                </a:lnTo>
                <a:lnTo>
                  <a:pt x="1917291" y="589936"/>
                </a:lnTo>
                <a:lnTo>
                  <a:pt x="1814052" y="752168"/>
                </a:lnTo>
                <a:lnTo>
                  <a:pt x="1253613" y="457200"/>
                </a:lnTo>
                <a:lnTo>
                  <a:pt x="1371600" y="176981"/>
                </a:lnTo>
                <a:lnTo>
                  <a:pt x="722671" y="0"/>
                </a:lnTo>
                <a:lnTo>
                  <a:pt x="722671" y="0"/>
                </a:ln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rme libre 3"/>
          <p:cNvSpPr/>
          <p:nvPr/>
        </p:nvSpPr>
        <p:spPr>
          <a:xfrm>
            <a:off x="1548581" y="943897"/>
            <a:ext cx="4866967" cy="2698955"/>
          </a:xfrm>
          <a:custGeom>
            <a:avLst/>
            <a:gdLst>
              <a:gd name="connsiteX0" fmla="*/ 1120877 w 4866967"/>
              <a:gd name="connsiteY0" fmla="*/ 280219 h 2698955"/>
              <a:gd name="connsiteX1" fmla="*/ 427703 w 4866967"/>
              <a:gd name="connsiteY1" fmla="*/ 737419 h 2698955"/>
              <a:gd name="connsiteX2" fmla="*/ 0 w 4866967"/>
              <a:gd name="connsiteY2" fmla="*/ 1150374 h 2698955"/>
              <a:gd name="connsiteX3" fmla="*/ 103238 w 4866967"/>
              <a:gd name="connsiteY3" fmla="*/ 1342103 h 2698955"/>
              <a:gd name="connsiteX4" fmla="*/ 427703 w 4866967"/>
              <a:gd name="connsiteY4" fmla="*/ 1401097 h 2698955"/>
              <a:gd name="connsiteX5" fmla="*/ 486696 w 4866967"/>
              <a:gd name="connsiteY5" fmla="*/ 1460090 h 2698955"/>
              <a:gd name="connsiteX6" fmla="*/ 383458 w 4866967"/>
              <a:gd name="connsiteY6" fmla="*/ 1696064 h 2698955"/>
              <a:gd name="connsiteX7" fmla="*/ 855406 w 4866967"/>
              <a:gd name="connsiteY7" fmla="*/ 1961535 h 2698955"/>
              <a:gd name="connsiteX8" fmla="*/ 929148 w 4866967"/>
              <a:gd name="connsiteY8" fmla="*/ 1799303 h 2698955"/>
              <a:gd name="connsiteX9" fmla="*/ 1504335 w 4866967"/>
              <a:gd name="connsiteY9" fmla="*/ 1828800 h 2698955"/>
              <a:gd name="connsiteX10" fmla="*/ 1622322 w 4866967"/>
              <a:gd name="connsiteY10" fmla="*/ 1917290 h 2698955"/>
              <a:gd name="connsiteX11" fmla="*/ 1622322 w 4866967"/>
              <a:gd name="connsiteY11" fmla="*/ 2256503 h 2698955"/>
              <a:gd name="connsiteX12" fmla="*/ 1755058 w 4866967"/>
              <a:gd name="connsiteY12" fmla="*/ 2433484 h 2698955"/>
              <a:gd name="connsiteX13" fmla="*/ 1932038 w 4866967"/>
              <a:gd name="connsiteY13" fmla="*/ 2315497 h 2698955"/>
              <a:gd name="connsiteX14" fmla="*/ 2109019 w 4866967"/>
              <a:gd name="connsiteY14" fmla="*/ 2300748 h 2698955"/>
              <a:gd name="connsiteX15" fmla="*/ 2227006 w 4866967"/>
              <a:gd name="connsiteY15" fmla="*/ 2418735 h 2698955"/>
              <a:gd name="connsiteX16" fmla="*/ 2256503 w 4866967"/>
              <a:gd name="connsiteY16" fmla="*/ 2625213 h 2698955"/>
              <a:gd name="connsiteX17" fmla="*/ 2374490 w 4866967"/>
              <a:gd name="connsiteY17" fmla="*/ 2698955 h 2698955"/>
              <a:gd name="connsiteX18" fmla="*/ 2433484 w 4866967"/>
              <a:gd name="connsiteY18" fmla="*/ 2551471 h 2698955"/>
              <a:gd name="connsiteX19" fmla="*/ 2448232 w 4866967"/>
              <a:gd name="connsiteY19" fmla="*/ 2448232 h 2698955"/>
              <a:gd name="connsiteX20" fmla="*/ 3303638 w 4866967"/>
              <a:gd name="connsiteY20" fmla="*/ 2403987 h 2698955"/>
              <a:gd name="connsiteX21" fmla="*/ 3805084 w 4866967"/>
              <a:gd name="connsiteY21" fmla="*/ 2300748 h 2698955"/>
              <a:gd name="connsiteX22" fmla="*/ 4866967 w 4866967"/>
              <a:gd name="connsiteY22" fmla="*/ 825909 h 2698955"/>
              <a:gd name="connsiteX23" fmla="*/ 4454013 w 4866967"/>
              <a:gd name="connsiteY23" fmla="*/ 619432 h 2698955"/>
              <a:gd name="connsiteX24" fmla="*/ 3908322 w 4866967"/>
              <a:gd name="connsiteY24" fmla="*/ 471948 h 2698955"/>
              <a:gd name="connsiteX25" fmla="*/ 3377380 w 4866967"/>
              <a:gd name="connsiteY25" fmla="*/ 73742 h 2698955"/>
              <a:gd name="connsiteX26" fmla="*/ 3082413 w 4866967"/>
              <a:gd name="connsiteY26" fmla="*/ 0 h 2698955"/>
              <a:gd name="connsiteX27" fmla="*/ 3008671 w 4866967"/>
              <a:gd name="connsiteY27" fmla="*/ 58993 h 2698955"/>
              <a:gd name="connsiteX28" fmla="*/ 2920180 w 4866967"/>
              <a:gd name="connsiteY28" fmla="*/ 368709 h 2698955"/>
              <a:gd name="connsiteX29" fmla="*/ 1622322 w 4866967"/>
              <a:gd name="connsiteY29" fmla="*/ 132735 h 2698955"/>
              <a:gd name="connsiteX30" fmla="*/ 1120877 w 4866967"/>
              <a:gd name="connsiteY30" fmla="*/ 280219 h 269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866967" h="2698955">
                <a:moveTo>
                  <a:pt x="1120877" y="280219"/>
                </a:moveTo>
                <a:lnTo>
                  <a:pt x="427703" y="737419"/>
                </a:lnTo>
                <a:lnTo>
                  <a:pt x="0" y="1150374"/>
                </a:lnTo>
                <a:lnTo>
                  <a:pt x="103238" y="1342103"/>
                </a:lnTo>
                <a:lnTo>
                  <a:pt x="427703" y="1401097"/>
                </a:lnTo>
                <a:lnTo>
                  <a:pt x="486696" y="1460090"/>
                </a:lnTo>
                <a:lnTo>
                  <a:pt x="383458" y="1696064"/>
                </a:lnTo>
                <a:lnTo>
                  <a:pt x="855406" y="1961535"/>
                </a:lnTo>
                <a:lnTo>
                  <a:pt x="929148" y="1799303"/>
                </a:lnTo>
                <a:lnTo>
                  <a:pt x="1504335" y="1828800"/>
                </a:lnTo>
                <a:lnTo>
                  <a:pt x="1622322" y="1917290"/>
                </a:lnTo>
                <a:lnTo>
                  <a:pt x="1622322" y="2256503"/>
                </a:lnTo>
                <a:lnTo>
                  <a:pt x="1755058" y="2433484"/>
                </a:lnTo>
                <a:lnTo>
                  <a:pt x="1932038" y="2315497"/>
                </a:lnTo>
                <a:lnTo>
                  <a:pt x="2109019" y="2300748"/>
                </a:lnTo>
                <a:lnTo>
                  <a:pt x="2227006" y="2418735"/>
                </a:lnTo>
                <a:lnTo>
                  <a:pt x="2256503" y="2625213"/>
                </a:lnTo>
                <a:lnTo>
                  <a:pt x="2374490" y="2698955"/>
                </a:lnTo>
                <a:lnTo>
                  <a:pt x="2433484" y="2551471"/>
                </a:lnTo>
                <a:lnTo>
                  <a:pt x="2448232" y="2448232"/>
                </a:lnTo>
                <a:lnTo>
                  <a:pt x="3303638" y="2403987"/>
                </a:lnTo>
                <a:lnTo>
                  <a:pt x="3805084" y="2300748"/>
                </a:lnTo>
                <a:lnTo>
                  <a:pt x="4866967" y="825909"/>
                </a:lnTo>
                <a:lnTo>
                  <a:pt x="4454013" y="619432"/>
                </a:lnTo>
                <a:lnTo>
                  <a:pt x="3908322" y="471948"/>
                </a:lnTo>
                <a:lnTo>
                  <a:pt x="3377380" y="73742"/>
                </a:lnTo>
                <a:lnTo>
                  <a:pt x="3082413" y="0"/>
                </a:lnTo>
                <a:lnTo>
                  <a:pt x="3008671" y="58993"/>
                </a:lnTo>
                <a:lnTo>
                  <a:pt x="2920180" y="368709"/>
                </a:lnTo>
                <a:lnTo>
                  <a:pt x="1622322" y="132735"/>
                </a:lnTo>
                <a:lnTo>
                  <a:pt x="1120877" y="280219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2551471" y="2964426"/>
            <a:ext cx="3347884" cy="2654709"/>
          </a:xfrm>
          <a:custGeom>
            <a:avLst/>
            <a:gdLst>
              <a:gd name="connsiteX0" fmla="*/ 0 w 3347884"/>
              <a:gd name="connsiteY0" fmla="*/ 560439 h 2654709"/>
              <a:gd name="connsiteX1" fmla="*/ 0 w 3347884"/>
              <a:gd name="connsiteY1" fmla="*/ 560439 h 2654709"/>
              <a:gd name="connsiteX2" fmla="*/ 294968 w 3347884"/>
              <a:gd name="connsiteY2" fmla="*/ 825909 h 2654709"/>
              <a:gd name="connsiteX3" fmla="*/ 176981 w 3347884"/>
              <a:gd name="connsiteY3" fmla="*/ 1032387 h 2654709"/>
              <a:gd name="connsiteX4" fmla="*/ 235974 w 3347884"/>
              <a:gd name="connsiteY4" fmla="*/ 1548580 h 2654709"/>
              <a:gd name="connsiteX5" fmla="*/ 870155 w 3347884"/>
              <a:gd name="connsiteY5" fmla="*/ 2330245 h 2654709"/>
              <a:gd name="connsiteX6" fmla="*/ 2005781 w 3347884"/>
              <a:gd name="connsiteY6" fmla="*/ 2610464 h 2654709"/>
              <a:gd name="connsiteX7" fmla="*/ 3347884 w 3347884"/>
              <a:gd name="connsiteY7" fmla="*/ 2654709 h 2654709"/>
              <a:gd name="connsiteX8" fmla="*/ 3347884 w 3347884"/>
              <a:gd name="connsiteY8" fmla="*/ 1902542 h 2654709"/>
              <a:gd name="connsiteX9" fmla="*/ 2610464 w 3347884"/>
              <a:gd name="connsiteY9" fmla="*/ 1578077 h 2654709"/>
              <a:gd name="connsiteX10" fmla="*/ 2462981 w 3347884"/>
              <a:gd name="connsiteY10" fmla="*/ 427703 h 2654709"/>
              <a:gd name="connsiteX11" fmla="*/ 1814052 w 3347884"/>
              <a:gd name="connsiteY11" fmla="*/ 722671 h 2654709"/>
              <a:gd name="connsiteX12" fmla="*/ 1356852 w 3347884"/>
              <a:gd name="connsiteY12" fmla="*/ 796413 h 2654709"/>
              <a:gd name="connsiteX13" fmla="*/ 1135626 w 3347884"/>
              <a:gd name="connsiteY13" fmla="*/ 589935 h 2654709"/>
              <a:gd name="connsiteX14" fmla="*/ 1150374 w 3347884"/>
              <a:gd name="connsiteY14" fmla="*/ 427703 h 2654709"/>
              <a:gd name="connsiteX15" fmla="*/ 943897 w 3347884"/>
              <a:gd name="connsiteY15" fmla="*/ 339213 h 2654709"/>
              <a:gd name="connsiteX16" fmla="*/ 766916 w 3347884"/>
              <a:gd name="connsiteY16" fmla="*/ 457200 h 2654709"/>
              <a:gd name="connsiteX17" fmla="*/ 575187 w 3347884"/>
              <a:gd name="connsiteY17" fmla="*/ 294968 h 2654709"/>
              <a:gd name="connsiteX18" fmla="*/ 575187 w 3347884"/>
              <a:gd name="connsiteY18" fmla="*/ 0 h 2654709"/>
              <a:gd name="connsiteX19" fmla="*/ 427703 w 3347884"/>
              <a:gd name="connsiteY19" fmla="*/ 235974 h 2654709"/>
              <a:gd name="connsiteX20" fmla="*/ 280219 w 3347884"/>
              <a:gd name="connsiteY20" fmla="*/ 442451 h 2654709"/>
              <a:gd name="connsiteX21" fmla="*/ 265471 w 3347884"/>
              <a:gd name="connsiteY21" fmla="*/ 457200 h 2654709"/>
              <a:gd name="connsiteX22" fmla="*/ 0 w 3347884"/>
              <a:gd name="connsiteY22" fmla="*/ 560439 h 265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47884" h="2654709">
                <a:moveTo>
                  <a:pt x="0" y="560439"/>
                </a:moveTo>
                <a:lnTo>
                  <a:pt x="0" y="560439"/>
                </a:lnTo>
                <a:lnTo>
                  <a:pt x="294968" y="825909"/>
                </a:lnTo>
                <a:lnTo>
                  <a:pt x="176981" y="1032387"/>
                </a:lnTo>
                <a:lnTo>
                  <a:pt x="235974" y="1548580"/>
                </a:lnTo>
                <a:lnTo>
                  <a:pt x="870155" y="2330245"/>
                </a:lnTo>
                <a:lnTo>
                  <a:pt x="2005781" y="2610464"/>
                </a:lnTo>
                <a:lnTo>
                  <a:pt x="3347884" y="2654709"/>
                </a:lnTo>
                <a:lnTo>
                  <a:pt x="3347884" y="1902542"/>
                </a:lnTo>
                <a:lnTo>
                  <a:pt x="2610464" y="1578077"/>
                </a:lnTo>
                <a:lnTo>
                  <a:pt x="2462981" y="427703"/>
                </a:lnTo>
                <a:lnTo>
                  <a:pt x="1814052" y="722671"/>
                </a:lnTo>
                <a:lnTo>
                  <a:pt x="1356852" y="796413"/>
                </a:lnTo>
                <a:lnTo>
                  <a:pt x="1135626" y="589935"/>
                </a:lnTo>
                <a:lnTo>
                  <a:pt x="1150374" y="427703"/>
                </a:lnTo>
                <a:lnTo>
                  <a:pt x="943897" y="339213"/>
                </a:lnTo>
                <a:lnTo>
                  <a:pt x="766916" y="457200"/>
                </a:lnTo>
                <a:lnTo>
                  <a:pt x="575187" y="294968"/>
                </a:lnTo>
                <a:lnTo>
                  <a:pt x="575187" y="0"/>
                </a:lnTo>
                <a:lnTo>
                  <a:pt x="427703" y="235974"/>
                </a:lnTo>
                <a:lnTo>
                  <a:pt x="280219" y="442451"/>
                </a:lnTo>
                <a:lnTo>
                  <a:pt x="265471" y="457200"/>
                </a:lnTo>
                <a:lnTo>
                  <a:pt x="0" y="560439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7164288" y="1196752"/>
            <a:ext cx="432048" cy="21602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7164288" y="1772816"/>
            <a:ext cx="432048" cy="2160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164288" y="2348880"/>
            <a:ext cx="432048" cy="21602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740352" y="112474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Asie du Sud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7668344" y="170080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Asie de l’Est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560840" y="2276872"/>
            <a:ext cx="1547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Asie du Sud Est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4400" u="sng" dirty="0" smtClean="0"/>
              <a:t>Le poids du nombre</a:t>
            </a:r>
            <a:endParaRPr lang="fr-FR" sz="4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090" t="16360" r="21140" b="14735"/>
          <a:stretch>
            <a:fillRect/>
          </a:stretch>
        </p:blipFill>
        <p:spPr bwMode="auto">
          <a:xfrm>
            <a:off x="4049428" y="3284984"/>
            <a:ext cx="455502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fr.raelianews.org/e107_images/newspost_images/shibu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003" y="1689719"/>
            <a:ext cx="3781425" cy="281940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572000" y="176172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Centre-ville de Tokyo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403648" y="56519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Gare en Inde</a:t>
            </a:r>
            <a:endParaRPr lang="fr-FR" dirty="0"/>
          </a:p>
        </p:txBody>
      </p:sp>
      <p:pic>
        <p:nvPicPr>
          <p:cNvPr id="3" name="Picture 2" descr="http://cartographie.sciences-po.fr/cartotheque/A01c_Densite_population_Monde_2010.jpg"/>
          <p:cNvPicPr>
            <a:picLocks noChangeAspect="1" noChangeArrowheads="1"/>
          </p:cNvPicPr>
          <p:nvPr/>
        </p:nvPicPr>
        <p:blipFill>
          <a:blip r:embed="rId4" cstate="print"/>
          <a:srcRect b="26390"/>
          <a:stretch>
            <a:fillRect/>
          </a:stretch>
        </p:blipFill>
        <p:spPr bwMode="auto">
          <a:xfrm>
            <a:off x="1331640" y="2070380"/>
            <a:ext cx="6558533" cy="3806892"/>
          </a:xfrm>
          <a:prstGeom prst="rect">
            <a:avLst/>
          </a:prstGeom>
          <a:noFill/>
        </p:spPr>
      </p:pic>
      <p:pic>
        <p:nvPicPr>
          <p:cNvPr id="1028" name="Picture 4" descr="http://sboisse.free.fr/planete/images/populati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1772816"/>
            <a:ext cx="5140836" cy="4562872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24070" t="14391" r="51025" b="8829"/>
          <a:stretch>
            <a:fillRect/>
          </a:stretch>
        </p:blipFill>
        <p:spPr bwMode="auto">
          <a:xfrm>
            <a:off x="5779519" y="1700808"/>
            <a:ext cx="282492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ttp://www.cairn.info/loadimg.php?FILE=RIPC/RIPC_083/RIPC_083_0519/fullRIPC_id2804136825_pu2001-03s_pa01-da16_art11_img002.jpg"/>
          <p:cNvPicPr>
            <a:picLocks noChangeAspect="1" noChangeArrowheads="1"/>
          </p:cNvPicPr>
          <p:nvPr/>
        </p:nvPicPr>
        <p:blipFill>
          <a:blip r:embed="rId7" cstate="print"/>
          <a:srcRect b="30463"/>
          <a:stretch>
            <a:fillRect/>
          </a:stretch>
        </p:blipFill>
        <p:spPr bwMode="auto">
          <a:xfrm>
            <a:off x="555104" y="2492896"/>
            <a:ext cx="4953000" cy="2808312"/>
          </a:xfrm>
          <a:prstGeom prst="rect">
            <a:avLst/>
          </a:prstGeom>
          <a:noFill/>
        </p:spPr>
      </p:pic>
      <p:pic>
        <p:nvPicPr>
          <p:cNvPr id="1033" name="Picture 9" descr="http://www.ladocumentationfrancaise.fr/var/ezflow_site/storage/images/docfr7/cartes/organisations-et-relations-internationales/c001216-la-croissance-des-agglomerations-urbaines-entre-1975-et-2007/454937-6-fre-FR/La-croissance-des-agglomerations-urbaines-entre-1975-et-2007_large_cart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2060848"/>
            <a:ext cx="5059685" cy="3903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4400" u="sng" dirty="0" smtClean="0"/>
              <a:t>Le poids du nombre</a:t>
            </a:r>
            <a:endParaRPr lang="fr-FR" sz="4400" dirty="0"/>
          </a:p>
        </p:txBody>
      </p:sp>
      <p:pic>
        <p:nvPicPr>
          <p:cNvPr id="17410" name="Picture 2" descr="http://cartographie.sciences-po.fr/sites/default/files/A01c_Densite_population_Monde_2010.jpg"/>
          <p:cNvPicPr>
            <a:picLocks noChangeAspect="1" noChangeArrowheads="1"/>
          </p:cNvPicPr>
          <p:nvPr/>
        </p:nvPicPr>
        <p:blipFill>
          <a:blip r:embed="rId2" cstate="print"/>
          <a:srcRect b="26794"/>
          <a:stretch>
            <a:fillRect/>
          </a:stretch>
        </p:blipFill>
        <p:spPr bwMode="auto">
          <a:xfrm>
            <a:off x="1403648" y="2276872"/>
            <a:ext cx="6486525" cy="3744416"/>
          </a:xfrm>
          <a:prstGeom prst="rect">
            <a:avLst/>
          </a:prstGeom>
          <a:noFill/>
        </p:spPr>
      </p:pic>
      <p:pic>
        <p:nvPicPr>
          <p:cNvPr id="1026" name="Picture 2" descr="http://produire-pour-nourrir-le-monde.wifeo.com/images/c/cro/croissance_demographiq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575042"/>
            <a:ext cx="6433592" cy="4803060"/>
          </a:xfrm>
          <a:prstGeom prst="rect">
            <a:avLst/>
          </a:prstGeom>
          <a:noFill/>
        </p:spPr>
      </p:pic>
      <p:pic>
        <p:nvPicPr>
          <p:cNvPr id="1028" name="Picture 4" descr="http://planetevivante.files.wordpress.com/2008/04/idh_monde_pnu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9983"/>
            <a:ext cx="4384627" cy="2801145"/>
          </a:xfrm>
          <a:prstGeom prst="rect">
            <a:avLst/>
          </a:prstGeom>
          <a:noFill/>
        </p:spPr>
      </p:pic>
      <p:pic>
        <p:nvPicPr>
          <p:cNvPr id="6" name="Picture 2" descr="http://produire-pour-nourrir-le-monde.wifeo.com/images/c/cro/croissance_demographiq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0511" y="3356992"/>
            <a:ext cx="4243937" cy="3168352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 l="19090" t="15375" r="16712" b="8829"/>
          <a:stretch>
            <a:fillRect/>
          </a:stretch>
        </p:blipFill>
        <p:spPr bwMode="auto">
          <a:xfrm>
            <a:off x="1331640" y="1628800"/>
            <a:ext cx="6624736" cy="43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cache.20minutes.fr/img/photos/20mn_indesign/2012-01/2012-01-31/article_3101-MON-JAP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8474" y="2271399"/>
            <a:ext cx="3531518" cy="2597761"/>
          </a:xfrm>
          <a:prstGeom prst="rect">
            <a:avLst/>
          </a:prstGeom>
          <a:noFill/>
        </p:spPr>
      </p:pic>
      <p:pic>
        <p:nvPicPr>
          <p:cNvPr id="5" name="Picture 6" descr="http://www.diploweb.com/IMG/jpg/dumont4desequilibreentrel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1556792"/>
            <a:ext cx="3267482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idata.over-blog.com/4/03/05/79/A246071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8626"/>
            <a:ext cx="5553075" cy="5038726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3600" u="sng" dirty="0" smtClean="0"/>
              <a:t>Un espace de croissance économique</a:t>
            </a:r>
            <a:endParaRPr lang="fr-FR" sz="3600" dirty="0"/>
          </a:p>
        </p:txBody>
      </p:sp>
      <p:pic>
        <p:nvPicPr>
          <p:cNvPr id="17414" name="Picture 6" descr="http://bricabraque.unblog.fr/files/2009/10/remontefilire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918" t="1660" r="734" b="3380"/>
          <a:stretch>
            <a:fillRect/>
          </a:stretch>
        </p:blipFill>
        <p:spPr bwMode="auto">
          <a:xfrm>
            <a:off x="683568" y="2060848"/>
            <a:ext cx="7848933" cy="4034348"/>
          </a:xfrm>
          <a:prstGeom prst="rect">
            <a:avLst/>
          </a:prstGeom>
          <a:noFill/>
        </p:spPr>
      </p:pic>
      <p:pic>
        <p:nvPicPr>
          <p:cNvPr id="17410" name="Picture 2" descr="http://www.un.org/africarenewal/sites/www.un.org.africarenewal/files/wesc-graph-fr.gif"/>
          <p:cNvPicPr>
            <a:picLocks noChangeAspect="1" noChangeArrowheads="1"/>
          </p:cNvPicPr>
          <p:nvPr/>
        </p:nvPicPr>
        <p:blipFill>
          <a:blip r:embed="rId4" cstate="print"/>
          <a:srcRect t="7636"/>
          <a:stretch>
            <a:fillRect/>
          </a:stretch>
        </p:blipFill>
        <p:spPr bwMode="auto">
          <a:xfrm>
            <a:off x="1763688" y="1916832"/>
            <a:ext cx="5688632" cy="3933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ladocumentationfrancaise.fr/var/ezflow_site/storage/images/docfr7/cartes/commerce/c001273-les-exportations-intraregionales-des-pays-d-asie-orientale-en-2004-2008/456188-6-fre-FR/Les-exportations-intraregionales-des-pays-d-Asie-orientale-en-2004-2008_large_car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5562" y="297981"/>
            <a:ext cx="4188686" cy="6271987"/>
          </a:xfrm>
          <a:prstGeom prst="rect">
            <a:avLst/>
          </a:prstGeom>
          <a:noFill/>
        </p:spPr>
      </p:pic>
      <p:pic>
        <p:nvPicPr>
          <p:cNvPr id="19458" name="Picture 2" descr="http://www.ladocumentationfrancaise.fr/var/ezflow_site/storage/images/docfr7/cartes/economie-et-indicateurs/c001275-les-organisations-regionales-en-asie-en-2011/456218-6-fre-FR/Les-organisations-regionales-en-Asie-en-2011_large_car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88640"/>
            <a:ext cx="4335977" cy="6408712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 l="30712" t="20297" r="29722" b="6250"/>
          <a:stretch>
            <a:fillRect/>
          </a:stretch>
        </p:blipFill>
        <p:spPr bwMode="auto">
          <a:xfrm>
            <a:off x="2123728" y="620688"/>
            <a:ext cx="5148064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3600" u="sng" dirty="0" smtClean="0"/>
              <a:t>Un espace de croissance économique</a:t>
            </a:r>
            <a:endParaRPr lang="fr-FR" sz="3600" dirty="0"/>
          </a:p>
        </p:txBody>
      </p:sp>
      <p:pic>
        <p:nvPicPr>
          <p:cNvPr id="4" name="Picture 2" descr="http://atf-paris.fr/IMG/gif/asia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43061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s1.ds.static.rtbf.be/article/big_info/9/c/0/624_341_cambodge_15.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5934075" cy="3248026"/>
          </a:xfrm>
          <a:prstGeom prst="rect">
            <a:avLst/>
          </a:prstGeom>
          <a:noFill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2300" u="sng" dirty="0" smtClean="0"/>
              <a:t>Les défis des pays d’Asie du S et de l’E face à la croissance</a:t>
            </a:r>
            <a:endParaRPr lang="fr-FR" sz="2300" dirty="0"/>
          </a:p>
        </p:txBody>
      </p:sp>
      <p:sp>
        <p:nvSpPr>
          <p:cNvPr id="6" name="ZoneTexte 5"/>
          <p:cNvSpPr txBox="1"/>
          <p:nvPr/>
        </p:nvSpPr>
        <p:spPr>
          <a:xfrm>
            <a:off x="1475656" y="522920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Grèves des ouvriers du textile au Cambodge (2010)</a:t>
            </a:r>
            <a:endParaRPr lang="fr-FR" dirty="0"/>
          </a:p>
        </p:txBody>
      </p:sp>
      <p:pic>
        <p:nvPicPr>
          <p:cNvPr id="1028" name="Picture 4" descr="Fichier:Democracy Index 20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424" y="1916832"/>
            <a:ext cx="7620000" cy="3371851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691680" y="529191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Indice de démocratie 2011</a:t>
            </a:r>
            <a:endParaRPr lang="fr-FR" dirty="0"/>
          </a:p>
        </p:txBody>
      </p:sp>
      <p:pic>
        <p:nvPicPr>
          <p:cNvPr id="2" name="Picture 2" descr="http://www.pedagogie.ac-nantes.fr/servlet/com.univ.collaboratif.utils.LectureFichiergw?CODE_FICHIER=1344196281151&amp;ID_FICHE=13440661215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412776"/>
            <a:ext cx="5419725" cy="5000625"/>
          </a:xfrm>
          <a:prstGeom prst="rect">
            <a:avLst/>
          </a:prstGeom>
          <a:noFill/>
        </p:spPr>
      </p:pic>
      <p:pic>
        <p:nvPicPr>
          <p:cNvPr id="3" name="Picture 4" descr="http://www.esperrance.org/images/esperrance/Inde_2_Tamil_Nadu/090713_Les_castes_en_Ind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4911" y="2348880"/>
            <a:ext cx="4973353" cy="2664296"/>
          </a:xfrm>
          <a:prstGeom prst="rect">
            <a:avLst/>
          </a:prstGeom>
          <a:noFill/>
        </p:spPr>
      </p:pic>
      <p:pic>
        <p:nvPicPr>
          <p:cNvPr id="7" name="Picture 4" descr="http://1.bp.blogspot.com/_r9wx8eFfx24/Sgh1PAE-RuI/AAAAAAAAAlc/6RCSbn4NHUE/s400/littoral+de+Shimiz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47486" y="1772816"/>
            <a:ext cx="4828770" cy="4104456"/>
          </a:xfrm>
          <a:prstGeom prst="rect">
            <a:avLst/>
          </a:prstGeom>
          <a:noFill/>
        </p:spPr>
      </p:pic>
      <p:pic>
        <p:nvPicPr>
          <p:cNvPr id="4" name="Picture 2" descr="http://www.ledevoir.com/images_galerie/d_32393_1493/ima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1772816"/>
            <a:ext cx="3332942" cy="3888432"/>
          </a:xfrm>
          <a:prstGeom prst="rect">
            <a:avLst/>
          </a:prstGeom>
          <a:noFill/>
        </p:spPr>
      </p:pic>
      <p:pic>
        <p:nvPicPr>
          <p:cNvPr id="9" name="Picture 4" descr="http://1.bp.blogspot.com/_irIGjpqIo2Q/TUbjlOZIJ9I/AAAAAAAAAGU/eGbnfa07XtY/s1600/dyn003_original_640_400_gif_2578198_a6caa699290967ad8a055cd96e642f88.gif"/>
          <p:cNvPicPr>
            <a:picLocks noChangeAspect="1" noChangeArrowheads="1"/>
          </p:cNvPicPr>
          <p:nvPr/>
        </p:nvPicPr>
        <p:blipFill>
          <a:blip r:embed="rId8" cstate="print"/>
          <a:srcRect r="51569"/>
          <a:stretch>
            <a:fillRect/>
          </a:stretch>
        </p:blipFill>
        <p:spPr bwMode="auto">
          <a:xfrm>
            <a:off x="5220072" y="1772816"/>
            <a:ext cx="2952328" cy="3810000"/>
          </a:xfrm>
          <a:prstGeom prst="rect">
            <a:avLst/>
          </a:prstGeom>
          <a:noFill/>
        </p:spPr>
      </p:pic>
      <p:pic>
        <p:nvPicPr>
          <p:cNvPr id="1030" name="Picture 6" descr="http://www.reunion.iufm.fr/recherche/irem/IMG/png/EmissionsDeGazAEffetDeSerre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1340768"/>
            <a:ext cx="7132270" cy="4752528"/>
          </a:xfrm>
          <a:prstGeom prst="rect">
            <a:avLst/>
          </a:prstGeom>
          <a:noFill/>
        </p:spPr>
      </p:pic>
      <p:pic>
        <p:nvPicPr>
          <p:cNvPr id="1034" name="Picture 10" descr="Le fond asséché du lac Poyang, à la station hydrométrique du district Duchang dans la province du Jiangxi (est), le 3 janvier 20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2731" y="1844824"/>
            <a:ext cx="5311557" cy="3528392"/>
          </a:xfrm>
          <a:prstGeom prst="rect">
            <a:avLst/>
          </a:prstGeom>
          <a:noFill/>
        </p:spPr>
      </p:pic>
      <p:pic>
        <p:nvPicPr>
          <p:cNvPr id="1036" name="Picture 12" descr="http://getfile3.posterous.com/getfile/files.posterous.com/temp-2012-05-17/HbjcHrGbChdwDIBbaszoCwilzrIuDgicfExbpachcGIdDElcnazzzuzhEgdq/Dharavi3-l.jpg.scaled69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35696" y="1772816"/>
            <a:ext cx="5378645" cy="3528392"/>
          </a:xfrm>
          <a:prstGeom prst="rect">
            <a:avLst/>
          </a:prstGeom>
          <a:noFill/>
        </p:spPr>
      </p:pic>
      <p:pic>
        <p:nvPicPr>
          <p:cNvPr id="1038" name="Picture 14" descr="japan earthquake tsunami car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92309" y="1772816"/>
            <a:ext cx="7080091" cy="3888432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1187624" y="573325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Parking du constructeur Nissan après le passage du Tsunami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nderi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nderi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1270</TotalTime>
  <Words>87</Words>
  <Application>Microsoft Office PowerPoint</Application>
  <PresentationFormat>Affichage à l'écran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Fonderie</vt:lpstr>
      <vt:lpstr>L’Asie du Sud et de l’Est : les défis de la population et de la croissance</vt:lpstr>
      <vt:lpstr>Diapositive 2</vt:lpstr>
      <vt:lpstr>Le poids du nombre</vt:lpstr>
      <vt:lpstr>Le poids du nombre</vt:lpstr>
      <vt:lpstr>Un espace de croissance économique</vt:lpstr>
      <vt:lpstr>Diapositive 6</vt:lpstr>
      <vt:lpstr>Un espace de croissance économique</vt:lpstr>
      <vt:lpstr>Les défis des pays d’Asie du S et de l’E face à la croissance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L’Asie du Sud et de l’Est : les défis de la population et de la croissance</dc:title>
  <dc:creator>Kévin</dc:creator>
  <cp:lastModifiedBy>Kévin</cp:lastModifiedBy>
  <cp:revision>97</cp:revision>
  <dcterms:created xsi:type="dcterms:W3CDTF">2012-11-13T20:34:37Z</dcterms:created>
  <dcterms:modified xsi:type="dcterms:W3CDTF">2012-11-21T14:25:18Z</dcterms:modified>
</cp:coreProperties>
</file>