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70" r:id="rId5"/>
    <p:sldId id="271" r:id="rId6"/>
    <p:sldId id="272" r:id="rId7"/>
    <p:sldId id="273" r:id="rId8"/>
    <p:sldId id="274" r:id="rId9"/>
    <p:sldId id="276" r:id="rId10"/>
    <p:sldId id="275" r:id="rId11"/>
    <p:sldId id="277" r:id="rId12"/>
    <p:sldId id="278" r:id="rId13"/>
    <p:sldId id="267" r:id="rId14"/>
    <p:sldId id="280" r:id="rId15"/>
    <p:sldId id="281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39AA183-80C8-4265-B761-884C3CCAD968}" type="datetimeFigureOut">
              <a:rPr lang="fr-FR" smtClean="0"/>
              <a:pPr/>
              <a:t>29/11/2012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0C256BE-3445-4AA8-A1F3-F39705DB903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9AA183-80C8-4265-B761-884C3CCAD968}" type="datetimeFigureOut">
              <a:rPr lang="fr-FR" smtClean="0"/>
              <a:pPr/>
              <a:t>29/11/2012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C256BE-3445-4AA8-A1F3-F39705DB90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9AA183-80C8-4265-B761-884C3CCAD968}" type="datetimeFigureOut">
              <a:rPr lang="fr-FR" smtClean="0"/>
              <a:pPr/>
              <a:t>29/11/2012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C256BE-3445-4AA8-A1F3-F39705DB90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9AA183-80C8-4265-B761-884C3CCAD968}" type="datetimeFigureOut">
              <a:rPr lang="fr-FR" smtClean="0"/>
              <a:pPr/>
              <a:t>29/11/2012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C256BE-3445-4AA8-A1F3-F39705DB90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39AA183-80C8-4265-B761-884C3CCAD968}" type="datetimeFigureOut">
              <a:rPr lang="fr-FR" smtClean="0"/>
              <a:pPr/>
              <a:t>29/11/2012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0C256BE-3445-4AA8-A1F3-F39705DB903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9AA183-80C8-4265-B761-884C3CCAD968}" type="datetimeFigureOut">
              <a:rPr lang="fr-FR" smtClean="0"/>
              <a:pPr/>
              <a:t>29/11/2012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0C256BE-3445-4AA8-A1F3-F39705DB903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9AA183-80C8-4265-B761-884C3CCAD968}" type="datetimeFigureOut">
              <a:rPr lang="fr-FR" smtClean="0"/>
              <a:pPr/>
              <a:t>29/11/2012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0C256BE-3445-4AA8-A1F3-F39705DB90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9AA183-80C8-4265-B761-884C3CCAD968}" type="datetimeFigureOut">
              <a:rPr lang="fr-FR" smtClean="0"/>
              <a:pPr/>
              <a:t>29/11/2012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C256BE-3445-4AA8-A1F3-F39705DB903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9AA183-80C8-4265-B761-884C3CCAD968}" type="datetimeFigureOut">
              <a:rPr lang="fr-FR" smtClean="0"/>
              <a:pPr/>
              <a:t>29/11/2012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C256BE-3445-4AA8-A1F3-F39705DB90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39AA183-80C8-4265-B761-884C3CCAD968}" type="datetimeFigureOut">
              <a:rPr lang="fr-FR" smtClean="0"/>
              <a:pPr/>
              <a:t>29/11/2012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0C256BE-3445-4AA8-A1F3-F39705DB903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39AA183-80C8-4265-B761-884C3CCAD968}" type="datetimeFigureOut">
              <a:rPr lang="fr-FR" smtClean="0"/>
              <a:pPr/>
              <a:t>29/11/2012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0C256BE-3445-4AA8-A1F3-F39705DB903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239AA183-80C8-4265-B761-884C3CCAD968}" type="datetimeFigureOut">
              <a:rPr lang="fr-FR" smtClean="0"/>
              <a:pPr/>
              <a:t>29/11/2012</a:t>
            </a:fld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0C256BE-3445-4AA8-A1F3-F39705DB903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La </a:t>
            </a:r>
            <a:r>
              <a:rPr lang="es-ES" dirty="0" err="1" smtClean="0"/>
              <a:t>mondialisation</a:t>
            </a:r>
            <a:r>
              <a:rPr lang="es-ES" dirty="0" smtClean="0"/>
              <a:t> en </a:t>
            </a:r>
            <a:r>
              <a:rPr lang="es-ES" dirty="0" err="1" smtClean="0"/>
              <a:t>fonctionnement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3554" name="Picture 2" descr="http://www.aix-mrs.iufm.fr/formations/filieres/hge/gd/gdgeographie/debats/etatsdame_fichiers/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6832" y="2780928"/>
            <a:ext cx="4343400" cy="313372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619672" y="6093296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Caricature </a:t>
            </a:r>
            <a:r>
              <a:rPr lang="es-ES" dirty="0" err="1" smtClean="0"/>
              <a:t>d’une</a:t>
            </a:r>
            <a:r>
              <a:rPr lang="es-ES" dirty="0" smtClean="0"/>
              <a:t> </a:t>
            </a:r>
            <a:r>
              <a:rPr lang="es-ES" dirty="0" err="1"/>
              <a:t>l</a:t>
            </a:r>
            <a:r>
              <a:rPr lang="es-ES" dirty="0" err="1" smtClean="0"/>
              <a:t>eçon</a:t>
            </a:r>
            <a:r>
              <a:rPr lang="es-ES" dirty="0" smtClean="0"/>
              <a:t> de </a:t>
            </a:r>
            <a:r>
              <a:rPr lang="es-ES" dirty="0" err="1" smtClean="0"/>
              <a:t>géographie</a:t>
            </a:r>
            <a:r>
              <a:rPr lang="es-ES" dirty="0" smtClean="0"/>
              <a:t> en </a:t>
            </a:r>
            <a:r>
              <a:rPr lang="es-ES" dirty="0" err="1" smtClean="0"/>
              <a:t>Afrique</a:t>
            </a:r>
            <a:endParaRPr lang="fr-FR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-makane.net/laureats/ressources/tanger-med/complexe_portuaire_tanger_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489" y="1412776"/>
            <a:ext cx="7892951" cy="468052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2195736" y="83671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Tanger Med</a:t>
            </a:r>
            <a:endParaRPr lang="fr-FR" dirty="0"/>
          </a:p>
        </p:txBody>
      </p:sp>
      <p:pic>
        <p:nvPicPr>
          <p:cNvPr id="4" name="Picture 4" descr="Fichier:Morocco location map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221088"/>
            <a:ext cx="2211246" cy="1800200"/>
          </a:xfrm>
          <a:prstGeom prst="rect">
            <a:avLst/>
          </a:prstGeom>
          <a:noFill/>
        </p:spPr>
      </p:pic>
      <p:sp>
        <p:nvSpPr>
          <p:cNvPr id="5" name="Ellipse 4"/>
          <p:cNvSpPr/>
          <p:nvPr/>
        </p:nvSpPr>
        <p:spPr>
          <a:xfrm>
            <a:off x="2051720" y="4293096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6" descr="http://www.infomediaire.ma/sites/default/files/news_images_haut/tanger-med.jpg?13364735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221089"/>
            <a:ext cx="2369840" cy="187220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aranormal-encyclopedie.com/wiki/uploads/Articles/Carte_g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6395923" cy="3888432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1475656" y="1052736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Pays membres du G8 et du G20</a:t>
            </a:r>
            <a:endParaRPr lang="fr-F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cx.images-amazon.com/images/I/51ZBZVP44HL._SL500_AA300_.jpg"/>
          <p:cNvPicPr>
            <a:picLocks noChangeAspect="1" noChangeArrowheads="1"/>
          </p:cNvPicPr>
          <p:nvPr/>
        </p:nvPicPr>
        <p:blipFill>
          <a:blip r:embed="rId2" cstate="print"/>
          <a:srcRect l="18000" r="18000"/>
          <a:stretch>
            <a:fillRect/>
          </a:stretch>
        </p:blipFill>
        <p:spPr bwMode="auto">
          <a:xfrm>
            <a:off x="497248" y="1700808"/>
            <a:ext cx="2304256" cy="3600400"/>
          </a:xfrm>
          <a:prstGeom prst="rect">
            <a:avLst/>
          </a:prstGeom>
          <a:noFill/>
        </p:spPr>
      </p:pic>
      <p:pic>
        <p:nvPicPr>
          <p:cNvPr id="3" name="Picture 4" descr="http://storage.canalblog.com/11/70/845372/64772762.jpg"/>
          <p:cNvPicPr>
            <a:picLocks noChangeAspect="1" noChangeArrowheads="1"/>
          </p:cNvPicPr>
          <p:nvPr/>
        </p:nvPicPr>
        <p:blipFill>
          <a:blip r:embed="rId3" cstate="print"/>
          <a:srcRect b="11838"/>
          <a:stretch>
            <a:fillRect/>
          </a:stretch>
        </p:blipFill>
        <p:spPr bwMode="auto">
          <a:xfrm>
            <a:off x="3089536" y="2492896"/>
            <a:ext cx="3162300" cy="2304256"/>
          </a:xfrm>
          <a:prstGeom prst="rect">
            <a:avLst/>
          </a:prstGeom>
          <a:noFill/>
        </p:spPr>
      </p:pic>
      <p:pic>
        <p:nvPicPr>
          <p:cNvPr id="4" name="Picture 2" descr="http://www.dijonscope.com/files/posts/2929-jean-jaqcues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5920" y="1700808"/>
            <a:ext cx="2130536" cy="324036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403648" y="1196752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La société civile un acteur de la mondialisation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95536" y="5301208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Ouvrage paru en 2003</a:t>
            </a:r>
            <a:endParaRPr lang="fr-FR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3059832" y="4869160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Exemple d’action menée par la société civile</a:t>
            </a:r>
            <a:endParaRPr lang="fr-FR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6516216" y="5085184"/>
            <a:ext cx="2232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Carte d’identité délivré par l’ONG </a:t>
            </a:r>
            <a:r>
              <a:rPr lang="fr-FR" sz="1400" i="1" dirty="0" smtClean="0"/>
              <a:t>Association des citoyens du monde</a:t>
            </a:r>
            <a:endParaRPr lang="fr-FR" sz="1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u="sng" dirty="0" smtClean="0"/>
              <a:t>Les flux de la mondialisation</a:t>
            </a:r>
            <a:endParaRPr lang="fr-FR" dirty="0"/>
          </a:p>
        </p:txBody>
      </p:sp>
      <p:pic>
        <p:nvPicPr>
          <p:cNvPr id="1026" name="Picture 2" descr="http://cartographie.sciences-po.fr/sites/default/files/8.3_commerce_produits_agricoles_monde.jpg"/>
          <p:cNvPicPr>
            <a:picLocks noChangeAspect="1" noChangeArrowheads="1"/>
          </p:cNvPicPr>
          <p:nvPr/>
        </p:nvPicPr>
        <p:blipFill>
          <a:blip r:embed="rId2" cstate="print"/>
          <a:srcRect t="4473" r="1757" b="19480"/>
          <a:stretch>
            <a:fillRect/>
          </a:stretch>
        </p:blipFill>
        <p:spPr bwMode="auto">
          <a:xfrm>
            <a:off x="2051720" y="1556792"/>
            <a:ext cx="5123157" cy="4248472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907704" y="5877272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 commerce des produits agricoles (2007)</a:t>
            </a:r>
            <a:endParaRPr lang="fr-FR" dirty="0"/>
          </a:p>
        </p:txBody>
      </p:sp>
      <p:pic>
        <p:nvPicPr>
          <p:cNvPr id="1028" name="Picture 4" descr="http://cartographie.sciences-po.fr/sites/default/files/E03c_Flux_petrole_2009.jpg"/>
          <p:cNvPicPr>
            <a:picLocks noChangeAspect="1" noChangeArrowheads="1"/>
          </p:cNvPicPr>
          <p:nvPr/>
        </p:nvPicPr>
        <p:blipFill>
          <a:blip r:embed="rId3" cstate="print"/>
          <a:srcRect t="4142" b="21294"/>
          <a:stretch>
            <a:fillRect/>
          </a:stretch>
        </p:blipFill>
        <p:spPr bwMode="auto">
          <a:xfrm>
            <a:off x="1763688" y="1628800"/>
            <a:ext cx="5468888" cy="4377624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1979712" y="601199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 commerce pétrolier (2009)</a:t>
            </a:r>
            <a:endParaRPr lang="fr-FR" dirty="0"/>
          </a:p>
        </p:txBody>
      </p:sp>
      <p:pic>
        <p:nvPicPr>
          <p:cNvPr id="1030" name="Picture 6" descr="http://www.sciencespo.fr/sites/default/files/commerce.jpg?1288168673"/>
          <p:cNvPicPr>
            <a:picLocks noChangeAspect="1" noChangeArrowheads="1"/>
          </p:cNvPicPr>
          <p:nvPr/>
        </p:nvPicPr>
        <p:blipFill>
          <a:blip r:embed="rId4" cstate="print"/>
          <a:srcRect t="5670"/>
          <a:stretch>
            <a:fillRect/>
          </a:stretch>
        </p:blipFill>
        <p:spPr bwMode="auto">
          <a:xfrm>
            <a:off x="1331640" y="1772816"/>
            <a:ext cx="6400800" cy="3593976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2339752" y="544522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 commerce de marchandises (2008)</a:t>
            </a:r>
            <a:endParaRPr lang="fr-FR" dirty="0"/>
          </a:p>
        </p:txBody>
      </p:sp>
      <p:pic>
        <p:nvPicPr>
          <p:cNvPr id="11" name="Picture 8" descr="http://www.lyc-arsonval-brive.ac-limoges.fr/jp-simonnet/IMG/jpg/0Aa2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716990"/>
            <a:ext cx="7115944" cy="4376306"/>
          </a:xfrm>
          <a:prstGeom prst="rect">
            <a:avLst/>
          </a:prstGeom>
          <a:noFill/>
        </p:spPr>
      </p:pic>
      <p:pic>
        <p:nvPicPr>
          <p:cNvPr id="1037" name="Picture 13" descr="http://www.agroligne.com/contenu/images/port_mediterraneen_2_01.jpg"/>
          <p:cNvPicPr>
            <a:picLocks noChangeAspect="1" noChangeArrowheads="1"/>
          </p:cNvPicPr>
          <p:nvPr/>
        </p:nvPicPr>
        <p:blipFill>
          <a:blip r:embed="rId6" cstate="print"/>
          <a:srcRect r="4961"/>
          <a:stretch>
            <a:fillRect/>
          </a:stretch>
        </p:blipFill>
        <p:spPr bwMode="auto">
          <a:xfrm>
            <a:off x="5364088" y="4221088"/>
            <a:ext cx="3168352" cy="2228850"/>
          </a:xfrm>
          <a:prstGeom prst="rect">
            <a:avLst/>
          </a:prstGeom>
          <a:noFill/>
        </p:spPr>
      </p:pic>
      <p:pic>
        <p:nvPicPr>
          <p:cNvPr id="1039" name="Picture 15" descr="http://www.parl.gc.ca/Content/LOP/ResearchPublications/images/prb0575f-1.jpg"/>
          <p:cNvPicPr>
            <a:picLocks noChangeAspect="1" noChangeArrowheads="1"/>
          </p:cNvPicPr>
          <p:nvPr/>
        </p:nvPicPr>
        <p:blipFill>
          <a:blip r:embed="rId7" cstate="print"/>
          <a:srcRect l="9696" t="5051" r="4178" b="12447"/>
          <a:stretch>
            <a:fillRect/>
          </a:stretch>
        </p:blipFill>
        <p:spPr bwMode="auto">
          <a:xfrm>
            <a:off x="5220072" y="1556792"/>
            <a:ext cx="3491653" cy="2376264"/>
          </a:xfrm>
          <a:prstGeom prst="rect">
            <a:avLst/>
          </a:prstGeom>
          <a:noFill/>
        </p:spPr>
      </p:pic>
      <p:sp>
        <p:nvSpPr>
          <p:cNvPr id="18" name="ZoneTexte 17"/>
          <p:cNvSpPr txBox="1"/>
          <p:nvPr/>
        </p:nvSpPr>
        <p:spPr>
          <a:xfrm>
            <a:off x="5724128" y="256490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Etats-Unis et Canada</a:t>
            </a:r>
            <a:endParaRPr lang="fr-FR" sz="800" dirty="0">
              <a:solidFill>
                <a:schemeClr val="bg1"/>
              </a:solidFill>
            </a:endParaRPr>
          </a:p>
        </p:txBody>
      </p:sp>
      <p:pic>
        <p:nvPicPr>
          <p:cNvPr id="19" name="Picture 10" descr="Organisation-spatiale-de-la-plate-forme-multimodale-de-Roi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1545750"/>
            <a:ext cx="4536504" cy="2411909"/>
          </a:xfrm>
          <a:prstGeom prst="rect">
            <a:avLst/>
          </a:prstGeom>
          <a:noFill/>
        </p:spPr>
      </p:pic>
      <p:pic>
        <p:nvPicPr>
          <p:cNvPr id="20" name="Picture 11" descr="G:\Lycée\Première\Géographie\Aménager et développer le territoire français\Mobilités, flux et réseaux de communication\Rossy CDG\hub and spoke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560" y="4414043"/>
            <a:ext cx="3763185" cy="189527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9" grpId="0"/>
      <p:bldP spid="9" grpId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u="sng" dirty="0" smtClean="0"/>
              <a:t>Les flux de la mondialisation</a:t>
            </a:r>
            <a:endParaRPr lang="fr-FR" dirty="0"/>
          </a:p>
        </p:txBody>
      </p:sp>
      <p:pic>
        <p:nvPicPr>
          <p:cNvPr id="37890" name="Picture 2" descr="http://4.bp.blogspot.com/-yDgOBwZDVno/TnNA15A0yyI/AAAAAAAAB8U/p6s5_h6NWbI/s1600/Screen+shot+2011-09-16+at+8.26.56+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72816"/>
            <a:ext cx="5702294" cy="3888432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1475656" y="5733256"/>
            <a:ext cx="6192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Valeur de la capitalisation boursière comparée au PIB mondial</a:t>
            </a:r>
            <a:endParaRPr lang="fr-FR" sz="1600" dirty="0"/>
          </a:p>
        </p:txBody>
      </p:sp>
      <p:pic>
        <p:nvPicPr>
          <p:cNvPr id="37894" name="Picture 6" descr="http://mondecontemporain.org/images/capital_concentration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1907704" y="1772816"/>
            <a:ext cx="5396880" cy="3976231"/>
          </a:xfrm>
          <a:prstGeom prst="rect">
            <a:avLst/>
          </a:prstGeom>
          <a:noFill/>
        </p:spPr>
      </p:pic>
      <p:pic>
        <p:nvPicPr>
          <p:cNvPr id="7" name="Picture 4" descr="http://www.geeksandcom.com/wp-content/uploads/2011/01/Carte-du-monde-des-reseaux-sociaux-decembre-2010.jpg"/>
          <p:cNvPicPr>
            <a:picLocks noChangeAspect="1" noChangeArrowheads="1"/>
          </p:cNvPicPr>
          <p:nvPr/>
        </p:nvPicPr>
        <p:blipFill>
          <a:blip r:embed="rId4" cstate="print"/>
          <a:srcRect b="8475"/>
          <a:stretch>
            <a:fillRect/>
          </a:stretch>
        </p:blipFill>
        <p:spPr bwMode="auto">
          <a:xfrm>
            <a:off x="1691680" y="1887021"/>
            <a:ext cx="5793160" cy="370221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u="sng" dirty="0" smtClean="0"/>
              <a:t>Les flux de la mondialisation</a:t>
            </a:r>
            <a:endParaRPr lang="fr-FR" dirty="0"/>
          </a:p>
        </p:txBody>
      </p:sp>
      <p:pic>
        <p:nvPicPr>
          <p:cNvPr id="40966" name="Picture 6" descr="http://www.scienceshumaines.com/pics_bdd/paragraphe_visuel/12653664420_213_p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7999" y="1628800"/>
            <a:ext cx="7062393" cy="4248472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1043608" y="6021288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Les migrations de travail</a:t>
            </a:r>
            <a:endParaRPr lang="fr-FR" dirty="0"/>
          </a:p>
        </p:txBody>
      </p:sp>
      <p:pic>
        <p:nvPicPr>
          <p:cNvPr id="40968" name="Picture 8" descr="http://cartographie.sciences-po.fr/sites/default/files/6_diaspora_chinoise.jpg"/>
          <p:cNvPicPr>
            <a:picLocks noChangeAspect="1" noChangeArrowheads="1"/>
          </p:cNvPicPr>
          <p:nvPr/>
        </p:nvPicPr>
        <p:blipFill>
          <a:blip r:embed="rId3" cstate="print"/>
          <a:srcRect b="20142"/>
          <a:stretch>
            <a:fillRect/>
          </a:stretch>
        </p:blipFill>
        <p:spPr bwMode="auto">
          <a:xfrm>
            <a:off x="251520" y="1988840"/>
            <a:ext cx="4203898" cy="2837591"/>
          </a:xfrm>
          <a:prstGeom prst="rect">
            <a:avLst/>
          </a:prstGeom>
          <a:noFill/>
        </p:spPr>
      </p:pic>
      <p:pic>
        <p:nvPicPr>
          <p:cNvPr id="40970" name="Picture 10" descr="http://www.edelo.net/inde/wp-content/gallery/population/carte_diaspora.jpg"/>
          <p:cNvPicPr>
            <a:picLocks noChangeAspect="1" noChangeArrowheads="1"/>
          </p:cNvPicPr>
          <p:nvPr/>
        </p:nvPicPr>
        <p:blipFill>
          <a:blip r:embed="rId4" cstate="print"/>
          <a:srcRect b="37981"/>
          <a:stretch>
            <a:fillRect/>
          </a:stretch>
        </p:blipFill>
        <p:spPr bwMode="auto">
          <a:xfrm>
            <a:off x="4571999" y="1988841"/>
            <a:ext cx="4355225" cy="2808312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2339752" y="4941168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Les diasporas chinoise et indienne</a:t>
            </a:r>
            <a:endParaRPr lang="fr-FR" dirty="0"/>
          </a:p>
        </p:txBody>
      </p:sp>
      <p:pic>
        <p:nvPicPr>
          <p:cNvPr id="40972" name="Picture 12" descr="http://www.lafautealamanette.org/blog/images/0411avril/jambo/jambo_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67680" y="1916832"/>
            <a:ext cx="6788696" cy="3312884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2627784" y="530120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Les flux touristiques</a:t>
            </a:r>
            <a:endParaRPr lang="fr-F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0" grpId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r-FR" sz="4000" b="1" u="sng" dirty="0" smtClean="0"/>
              <a:t>Le processus de mondialisation</a:t>
            </a:r>
            <a:endParaRPr lang="fr-FR" sz="4000" dirty="0"/>
          </a:p>
        </p:txBody>
      </p:sp>
      <p:pic>
        <p:nvPicPr>
          <p:cNvPr id="25604" name="Picture 4" descr="http://cartographie.sciences-po.fr/sites/default/files/13_14_flux_ide_depuis_1970.jpg"/>
          <p:cNvPicPr>
            <a:picLocks noChangeAspect="1" noChangeArrowheads="1"/>
          </p:cNvPicPr>
          <p:nvPr/>
        </p:nvPicPr>
        <p:blipFill>
          <a:blip r:embed="rId2" cstate="print"/>
          <a:srcRect l="1031" b="26224"/>
          <a:stretch>
            <a:fillRect/>
          </a:stretch>
        </p:blipFill>
        <p:spPr bwMode="auto">
          <a:xfrm>
            <a:off x="1119344" y="1916832"/>
            <a:ext cx="6909040" cy="3960440"/>
          </a:xfrm>
          <a:prstGeom prst="rect">
            <a:avLst/>
          </a:prstGeom>
          <a:noFill/>
        </p:spPr>
      </p:pic>
      <p:pic>
        <p:nvPicPr>
          <p:cNvPr id="25606" name="Picture 6" descr="http://hg-celimene.com/Quatriemes-Geographie/3-nombre-migrants-monde-1965-2010.jpg"/>
          <p:cNvPicPr>
            <a:picLocks noChangeAspect="1" noChangeArrowheads="1"/>
          </p:cNvPicPr>
          <p:nvPr/>
        </p:nvPicPr>
        <p:blipFill>
          <a:blip r:embed="rId3" cstate="print"/>
          <a:srcRect l="2239" t="6618" r="2126" b="2461"/>
          <a:stretch>
            <a:fillRect/>
          </a:stretch>
        </p:blipFill>
        <p:spPr bwMode="auto">
          <a:xfrm>
            <a:off x="1592804" y="2347859"/>
            <a:ext cx="6194258" cy="2953135"/>
          </a:xfrm>
          <a:prstGeom prst="rect">
            <a:avLst/>
          </a:prstGeom>
          <a:noFill/>
        </p:spPr>
      </p:pic>
      <p:pic>
        <p:nvPicPr>
          <p:cNvPr id="7" name="Picture 2" descr="http://3.bp.blogspot.com/_kxPG6y8Qctk/TI-7PBSZMjI/AAAAAAAAf3c/wXSOtf7s8AU/s800/Knock+Nevis+-+World%27s+Biggest+Super+Tanker+%285%29.jpg"/>
          <p:cNvPicPr>
            <a:picLocks noChangeAspect="1" noChangeArrowheads="1"/>
          </p:cNvPicPr>
          <p:nvPr/>
        </p:nvPicPr>
        <p:blipFill>
          <a:blip r:embed="rId4" cstate="print"/>
          <a:srcRect t="24107"/>
          <a:stretch>
            <a:fillRect/>
          </a:stretch>
        </p:blipFill>
        <p:spPr bwMode="auto">
          <a:xfrm>
            <a:off x="571472" y="1571612"/>
            <a:ext cx="3810000" cy="2024058"/>
          </a:xfrm>
          <a:prstGeom prst="rect">
            <a:avLst/>
          </a:prstGeom>
          <a:noFill/>
        </p:spPr>
      </p:pic>
      <p:pic>
        <p:nvPicPr>
          <p:cNvPr id="8" name="Picture 4" descr="http://1.bp.blogspot.com/_kxPG6y8Qctk/TI-7kM_HurI/AAAAAAAAf4M/ilf8oX7YHfQ/s800/Comparison_knock_nevis_with_other_large_building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714752"/>
            <a:ext cx="3571900" cy="2808624"/>
          </a:xfrm>
          <a:prstGeom prst="rect">
            <a:avLst/>
          </a:prstGeom>
          <a:noFill/>
        </p:spPr>
      </p:pic>
      <p:pic>
        <p:nvPicPr>
          <p:cNvPr id="9" name="Picture 6" descr="http://techno-science.net/illustration/Transports/Trains/shinkansen-s500-kyoute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1571612"/>
            <a:ext cx="3643306" cy="2732480"/>
          </a:xfrm>
          <a:prstGeom prst="rect">
            <a:avLst/>
          </a:prstGeom>
          <a:noFill/>
        </p:spPr>
      </p:pic>
      <p:pic>
        <p:nvPicPr>
          <p:cNvPr id="25608" name="Image 1"/>
          <p:cNvPicPr>
            <a:picLocks noChangeAspect="1" noChangeArrowheads="1"/>
          </p:cNvPicPr>
          <p:nvPr/>
        </p:nvPicPr>
        <p:blipFill>
          <a:blip r:embed="rId7" cstate="print"/>
          <a:srcRect l="16444" t="27200" r="43987" b="37512"/>
          <a:stretch>
            <a:fillRect/>
          </a:stretch>
        </p:blipFill>
        <p:spPr bwMode="auto">
          <a:xfrm>
            <a:off x="4932040" y="4509120"/>
            <a:ext cx="375489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images.blog-24.com/1100000/1096000/1096197.jpg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 b="7825"/>
          <a:stretch>
            <a:fillRect/>
          </a:stretch>
        </p:blipFill>
        <p:spPr bwMode="auto">
          <a:xfrm>
            <a:off x="2411760" y="1780381"/>
            <a:ext cx="4425967" cy="4240907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91680" y="1813250"/>
            <a:ext cx="5835669" cy="413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ZoneTexte 13"/>
          <p:cNvSpPr txBox="1"/>
          <p:nvPr/>
        </p:nvSpPr>
        <p:spPr>
          <a:xfrm>
            <a:off x="1619672" y="602128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Une économie de croissance créatrice d’inégalités</a:t>
            </a:r>
            <a:endParaRPr lang="fr-F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fr-FR" sz="3600" b="1" u="sng" dirty="0" smtClean="0"/>
              <a:t>Les acteurs de la mondialisation</a:t>
            </a:r>
            <a:endParaRPr lang="fr-FR" sz="3600" dirty="0"/>
          </a:p>
        </p:txBody>
      </p:sp>
      <p:pic>
        <p:nvPicPr>
          <p:cNvPr id="26626" name="Picture 2" descr="La firme Toyota dans le monde"/>
          <p:cNvPicPr>
            <a:picLocks noChangeAspect="1" noChangeArrowheads="1"/>
          </p:cNvPicPr>
          <p:nvPr/>
        </p:nvPicPr>
        <p:blipFill>
          <a:blip r:embed="rId2" cstate="print"/>
          <a:srcRect l="1783" t="50754" r="50081" b="1759"/>
          <a:stretch>
            <a:fillRect/>
          </a:stretch>
        </p:blipFill>
        <p:spPr bwMode="auto">
          <a:xfrm>
            <a:off x="1979712" y="1772816"/>
            <a:ext cx="5405869" cy="38884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data.over-blog.com/xxxyyy/2/21/09/31/TSTG/mondialisation-entrepris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6519032" cy="432048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2339752" y="105273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Des FTN plus riches que des Etats</a:t>
            </a:r>
            <a:endParaRPr lang="fr-F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4147" t="12422" r="35529" b="3907"/>
          <a:stretch>
            <a:fillRect/>
          </a:stretch>
        </p:blipFill>
        <p:spPr bwMode="auto">
          <a:xfrm>
            <a:off x="1747592" y="1412776"/>
            <a:ext cx="56327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1691680" y="90872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Les IDE des FTN</a:t>
            </a:r>
            <a:endParaRPr lang="fr-F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cartographie.sciences-po.fr/cartotheque/32C_Nestle_2004.jpg"/>
          <p:cNvPicPr>
            <a:picLocks noChangeAspect="1" noChangeArrowheads="1"/>
          </p:cNvPicPr>
          <p:nvPr/>
        </p:nvPicPr>
        <p:blipFill>
          <a:blip r:embed="rId2" cstate="print"/>
          <a:srcRect b="14427"/>
          <a:stretch>
            <a:fillRect/>
          </a:stretch>
        </p:blipFill>
        <p:spPr bwMode="auto">
          <a:xfrm>
            <a:off x="1331640" y="1412776"/>
            <a:ext cx="6675214" cy="41764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histgeo4.voila.net/FTN/500ft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373087"/>
            <a:ext cx="5981700" cy="4648201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1547664" y="90872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Localisation des FTN (2010)</a:t>
            </a:r>
            <a:endParaRPr lang="fr-F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urelienloriau.free.fr/quatri%E8me/geographie/ftn/images/carte%20IDE.jpg"/>
          <p:cNvPicPr>
            <a:picLocks noChangeAspect="1" noChangeArrowheads="1"/>
          </p:cNvPicPr>
          <p:nvPr/>
        </p:nvPicPr>
        <p:blipFill>
          <a:blip r:embed="rId2" cstate="print"/>
          <a:srcRect b="16883"/>
          <a:stretch>
            <a:fillRect/>
          </a:stretch>
        </p:blipFill>
        <p:spPr bwMode="auto">
          <a:xfrm>
            <a:off x="323528" y="1844824"/>
            <a:ext cx="4066051" cy="3168352"/>
          </a:xfrm>
          <a:prstGeom prst="rect">
            <a:avLst/>
          </a:prstGeom>
          <a:noFill/>
        </p:spPr>
      </p:pic>
      <p:pic>
        <p:nvPicPr>
          <p:cNvPr id="3" name="Picture 6" descr="http://cartographie.sciences-po.fr/sites/default/files/B02c_IDE_2008.jpg"/>
          <p:cNvPicPr>
            <a:picLocks noChangeAspect="1" noChangeArrowheads="1"/>
          </p:cNvPicPr>
          <p:nvPr/>
        </p:nvPicPr>
        <p:blipFill>
          <a:blip r:embed="rId3" cstate="print"/>
          <a:srcRect t="4314" b="21204"/>
          <a:stretch>
            <a:fillRect/>
          </a:stretch>
        </p:blipFill>
        <p:spPr bwMode="auto">
          <a:xfrm>
            <a:off x="4788024" y="1844824"/>
            <a:ext cx="4032606" cy="3168352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467544" y="119675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Principaux pays émetteurs d’IDE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860032" y="118746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Principaux pays récepteurs d’IDE</a:t>
            </a:r>
            <a:endParaRPr lang="fr-F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ranceculture.fr/sites/default/files/imagecache/ressource_full/2011/03/14/3984861/clip_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680851" cy="35283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nderie">
  <a:themeElements>
    <a:clrScheme name="Fonderie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nderie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nderi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527</TotalTime>
  <Words>149</Words>
  <Application>Microsoft Office PowerPoint</Application>
  <PresentationFormat>Affichage à l'écran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Fonderie</vt:lpstr>
      <vt:lpstr>La mondialisation en fonctionnement</vt:lpstr>
      <vt:lpstr>Le processus de mondialisation</vt:lpstr>
      <vt:lpstr>Les acteurs de la mondialisation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Les flux de la mondialisation</vt:lpstr>
      <vt:lpstr>Les flux de la mondialisation</vt:lpstr>
      <vt:lpstr>Les flux de la mondialisation</vt:lpstr>
    </vt:vector>
  </TitlesOfParts>
  <Company>Pagnol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mondialisation en fonctionnement</dc:title>
  <dc:creator>Prof</dc:creator>
  <cp:lastModifiedBy>Prof</cp:lastModifiedBy>
  <cp:revision>55</cp:revision>
  <dcterms:created xsi:type="dcterms:W3CDTF">2012-06-25T13:48:07Z</dcterms:created>
  <dcterms:modified xsi:type="dcterms:W3CDTF">2012-11-29T12:12:13Z</dcterms:modified>
</cp:coreProperties>
</file>