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57" r:id="rId4"/>
    <p:sldId id="258" r:id="rId5"/>
    <p:sldId id="259" r:id="rId6"/>
    <p:sldId id="260" r:id="rId7"/>
    <p:sldId id="261" r:id="rId8"/>
    <p:sldId id="262" r:id="rId9"/>
    <p:sldId id="263" r:id="rId10"/>
    <p:sldId id="264" r:id="rId11"/>
    <p:sldId id="265" r:id="rId12"/>
    <p:sldId id="266" r:id="rId13"/>
    <p:sldId id="269" r:id="rId14"/>
    <p:sldId id="270" r:id="rId15"/>
    <p:sldId id="271" r:id="rId16"/>
    <p:sldId id="267" r:id="rId17"/>
    <p:sldId id="273" r:id="rId18"/>
    <p:sldId id="272" r:id="rId19"/>
    <p:sldId id="274" r:id="rId20"/>
    <p:sldId id="275" r:id="rId21"/>
    <p:sldId id="277" r:id="rId22"/>
    <p:sldId id="276" r:id="rId23"/>
    <p:sldId id="278" r:id="rId2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944" y="-32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BA7EB970-1A8C-4876-80B6-DC3148A4F223}" type="datetimeFigureOut">
              <a:rPr lang="fr-FR" smtClean="0"/>
              <a:t>02/04/2014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7EB19AA-DE90-417D-B57E-A6B3F57060D2}"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A7EB970-1A8C-4876-80B6-DC3148A4F223}" type="datetimeFigureOut">
              <a:rPr lang="fr-FR" smtClean="0"/>
              <a:t>02/04/2014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7EB19AA-DE90-417D-B57E-A6B3F57060D2}"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A7EB970-1A8C-4876-80B6-DC3148A4F223}" type="datetimeFigureOut">
              <a:rPr lang="fr-FR" smtClean="0"/>
              <a:t>02/04/2014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7EB19AA-DE90-417D-B57E-A6B3F57060D2}"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A7EB970-1A8C-4876-80B6-DC3148A4F223}" type="datetimeFigureOut">
              <a:rPr lang="fr-FR" smtClean="0"/>
              <a:t>02/04/2014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7EB19AA-DE90-417D-B57E-A6B3F57060D2}"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A7EB970-1A8C-4876-80B6-DC3148A4F223}" type="datetimeFigureOut">
              <a:rPr lang="fr-FR" smtClean="0"/>
              <a:t>02/04/2014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7EB19AA-DE90-417D-B57E-A6B3F57060D2}"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A7EB970-1A8C-4876-80B6-DC3148A4F223}" type="datetimeFigureOut">
              <a:rPr lang="fr-FR" smtClean="0"/>
              <a:t>02/04/2014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7EB19AA-DE90-417D-B57E-A6B3F57060D2}"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A7EB970-1A8C-4876-80B6-DC3148A4F223}" type="datetimeFigureOut">
              <a:rPr lang="fr-FR" smtClean="0"/>
              <a:t>02/04/2014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7EB19AA-DE90-417D-B57E-A6B3F57060D2}"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BA7EB970-1A8C-4876-80B6-DC3148A4F223}" type="datetimeFigureOut">
              <a:rPr lang="fr-FR" smtClean="0"/>
              <a:t>02/04/2014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7EB19AA-DE90-417D-B57E-A6B3F57060D2}"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A7EB970-1A8C-4876-80B6-DC3148A4F223}" type="datetimeFigureOut">
              <a:rPr lang="fr-FR" smtClean="0"/>
              <a:t>02/04/2014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7EB19AA-DE90-417D-B57E-A6B3F57060D2}"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A7EB970-1A8C-4876-80B6-DC3148A4F223}" type="datetimeFigureOut">
              <a:rPr lang="fr-FR" smtClean="0"/>
              <a:t>02/04/2014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7EB19AA-DE90-417D-B57E-A6B3F57060D2}"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A7EB970-1A8C-4876-80B6-DC3148A4F223}" type="datetimeFigureOut">
              <a:rPr lang="fr-FR" smtClean="0"/>
              <a:t>02/04/2014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7EB19AA-DE90-417D-B57E-A6B3F57060D2}"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7EB970-1A8C-4876-80B6-DC3148A4F223}" type="datetimeFigureOut">
              <a:rPr lang="fr-FR" smtClean="0"/>
              <a:t>02/04/2014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B19AA-DE90-417D-B57E-A6B3F57060D2}" type="slidenum">
              <a:rPr lang="fr-FR" smtClean="0"/>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99592" y="1196752"/>
            <a:ext cx="7630616" cy="1656183"/>
          </a:xfrm>
        </p:spPr>
        <p:txBody>
          <a:bodyPr>
            <a:normAutofit/>
          </a:bodyPr>
          <a:lstStyle/>
          <a:p>
            <a:r>
              <a:rPr lang="fr-FR" b="1" dirty="0" smtClean="0"/>
              <a:t>PROJET</a:t>
            </a:r>
            <a:r>
              <a:rPr lang="fr-FR" dirty="0" smtClean="0"/>
              <a:t>  :    </a:t>
            </a:r>
            <a:r>
              <a:rPr lang="fr-FR" dirty="0" err="1" smtClean="0"/>
              <a:t>Raíces</a:t>
            </a:r>
            <a:r>
              <a:rPr lang="fr-FR" dirty="0" smtClean="0"/>
              <a:t> y ramas de          los </a:t>
            </a:r>
            <a:r>
              <a:rPr lang="fr-FR" dirty="0" err="1" smtClean="0"/>
              <a:t>olivos</a:t>
            </a:r>
            <a:r>
              <a:rPr lang="fr-FR" dirty="0" smtClean="0"/>
              <a:t> de Jaén</a:t>
            </a:r>
            <a:endParaRPr lang="fr-FR" dirty="0"/>
          </a:p>
        </p:txBody>
      </p:sp>
      <p:sp>
        <p:nvSpPr>
          <p:cNvPr id="3" name="Sous-titre 2"/>
          <p:cNvSpPr>
            <a:spLocks noGrp="1"/>
          </p:cNvSpPr>
          <p:nvPr>
            <p:ph type="subTitle" idx="1"/>
          </p:nvPr>
        </p:nvSpPr>
        <p:spPr/>
        <p:txBody>
          <a:bodyPr/>
          <a:lstStyle/>
          <a:p>
            <a:endParaRPr lang="fr-FR" dirty="0"/>
          </a:p>
        </p:txBody>
      </p:sp>
      <p:pic>
        <p:nvPicPr>
          <p:cNvPr id="4" name="Image 3" descr="P1030067.JPG"/>
          <p:cNvPicPr>
            <a:picLocks noChangeAspect="1"/>
          </p:cNvPicPr>
          <p:nvPr/>
        </p:nvPicPr>
        <p:blipFill>
          <a:blip r:embed="rId2" cstate="print"/>
          <a:stretch>
            <a:fillRect/>
          </a:stretch>
        </p:blipFill>
        <p:spPr>
          <a:xfrm>
            <a:off x="5436096" y="3861048"/>
            <a:ext cx="3552395" cy="2664296"/>
          </a:xfrm>
          <a:prstGeom prst="rect">
            <a:avLst/>
          </a:prstGeom>
        </p:spPr>
      </p:pic>
      <p:pic>
        <p:nvPicPr>
          <p:cNvPr id="5" name="Image 4" descr="P1020987.JPG"/>
          <p:cNvPicPr>
            <a:picLocks noChangeAspect="1"/>
          </p:cNvPicPr>
          <p:nvPr/>
        </p:nvPicPr>
        <p:blipFill>
          <a:blip r:embed="rId3" cstate="print"/>
          <a:stretch>
            <a:fillRect/>
          </a:stretch>
        </p:blipFill>
        <p:spPr>
          <a:xfrm>
            <a:off x="323528" y="2924944"/>
            <a:ext cx="4956043" cy="37170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47"/>
    </mc:Choice>
    <mc:Fallback xmlns="">
      <p:transition spd="slow" advTm="6847"/>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descr="PA090625.JPG"/>
          <p:cNvPicPr>
            <a:picLocks noGrp="1" noChangeAspect="1"/>
          </p:cNvPicPr>
          <p:nvPr>
            <p:ph idx="1"/>
          </p:nvPr>
        </p:nvPicPr>
        <p:blipFill>
          <a:blip r:embed="rId2" cstate="print"/>
          <a:stretch>
            <a:fillRect/>
          </a:stretch>
        </p:blipFill>
        <p:spPr>
          <a:xfrm>
            <a:off x="251520" y="3284984"/>
            <a:ext cx="4364302" cy="3273227"/>
          </a:xfrm>
        </p:spPr>
      </p:pic>
      <p:pic>
        <p:nvPicPr>
          <p:cNvPr id="5" name="Image 4" descr="PA090627.JPG"/>
          <p:cNvPicPr>
            <a:picLocks noChangeAspect="1"/>
          </p:cNvPicPr>
          <p:nvPr/>
        </p:nvPicPr>
        <p:blipFill>
          <a:blip r:embed="rId3" cstate="print"/>
          <a:stretch>
            <a:fillRect/>
          </a:stretch>
        </p:blipFill>
        <p:spPr>
          <a:xfrm>
            <a:off x="4644008" y="1772816"/>
            <a:ext cx="4283968" cy="3212976"/>
          </a:xfrm>
          <a:prstGeom prst="rect">
            <a:avLst/>
          </a:prstGeom>
        </p:spPr>
      </p:pic>
      <p:sp>
        <p:nvSpPr>
          <p:cNvPr id="6" name="ZoneTexte 5"/>
          <p:cNvSpPr txBox="1"/>
          <p:nvPr/>
        </p:nvSpPr>
        <p:spPr>
          <a:xfrm>
            <a:off x="5148064" y="5445224"/>
            <a:ext cx="3672408" cy="369332"/>
          </a:xfrm>
          <a:prstGeom prst="rect">
            <a:avLst/>
          </a:prstGeom>
          <a:noFill/>
        </p:spPr>
        <p:txBody>
          <a:bodyPr wrap="square" rtlCol="0">
            <a:spAutoFit/>
          </a:bodyPr>
          <a:lstStyle/>
          <a:p>
            <a:r>
              <a:rPr lang="fr-FR" dirty="0" smtClean="0"/>
              <a:t>Dans le labo du lycée « Los </a:t>
            </a:r>
            <a:r>
              <a:rPr lang="fr-FR" dirty="0" err="1" smtClean="0"/>
              <a:t>cerros</a:t>
            </a:r>
            <a:r>
              <a:rPr lang="fr-FR" dirty="0" smtClean="0"/>
              <a:t> »</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2000" advTm="5245"/>
    </mc:Choice>
    <mc:Fallback xmlns="">
      <p:transition spd="slow" advTm="5245"/>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Accueil  et échanges dans le lycée de UBEDA (prov.de Jaén)</a:t>
            </a:r>
            <a:endParaRPr lang="fr-FR" dirty="0"/>
          </a:p>
        </p:txBody>
      </p:sp>
      <p:sp>
        <p:nvSpPr>
          <p:cNvPr id="3" name="Espace réservé du contenu 2"/>
          <p:cNvSpPr>
            <a:spLocks noGrp="1"/>
          </p:cNvSpPr>
          <p:nvPr>
            <p:ph idx="1"/>
          </p:nvPr>
        </p:nvSpPr>
        <p:spPr/>
        <p:txBody>
          <a:bodyPr/>
          <a:lstStyle/>
          <a:p>
            <a:pPr>
              <a:buNone/>
            </a:pPr>
            <a:r>
              <a:rPr lang="fr-FR" dirty="0" smtClean="0"/>
              <a:t>  </a:t>
            </a:r>
            <a:endParaRPr lang="fr-FR" dirty="0"/>
          </a:p>
        </p:txBody>
      </p:sp>
      <p:pic>
        <p:nvPicPr>
          <p:cNvPr id="5" name="Image 4" descr="PA090620.JPG"/>
          <p:cNvPicPr>
            <a:picLocks noChangeAspect="1"/>
          </p:cNvPicPr>
          <p:nvPr/>
        </p:nvPicPr>
        <p:blipFill>
          <a:blip r:embed="rId2" cstate="print"/>
          <a:stretch>
            <a:fillRect/>
          </a:stretch>
        </p:blipFill>
        <p:spPr>
          <a:xfrm rot="21107432">
            <a:off x="179512" y="3068960"/>
            <a:ext cx="4572000" cy="3573016"/>
          </a:xfrm>
          <a:prstGeom prst="rect">
            <a:avLst/>
          </a:prstGeom>
        </p:spPr>
      </p:pic>
      <p:pic>
        <p:nvPicPr>
          <p:cNvPr id="4" name="Image 3" descr="PA090622.JPG"/>
          <p:cNvPicPr>
            <a:picLocks noChangeAspect="1"/>
          </p:cNvPicPr>
          <p:nvPr/>
        </p:nvPicPr>
        <p:blipFill>
          <a:blip r:embed="rId3" cstate="print"/>
          <a:stretch>
            <a:fillRect/>
          </a:stretch>
        </p:blipFill>
        <p:spPr>
          <a:xfrm rot="698787">
            <a:off x="4078762" y="3039243"/>
            <a:ext cx="4793137" cy="3407685"/>
          </a:xfrm>
          <a:prstGeom prst="rect">
            <a:avLst/>
          </a:prstGeom>
        </p:spPr>
      </p:pic>
      <p:sp>
        <p:nvSpPr>
          <p:cNvPr id="6" name="ZoneTexte 5"/>
          <p:cNvSpPr txBox="1"/>
          <p:nvPr/>
        </p:nvSpPr>
        <p:spPr>
          <a:xfrm flipH="1">
            <a:off x="323528" y="2348880"/>
            <a:ext cx="3960440" cy="369332"/>
          </a:xfrm>
          <a:prstGeom prst="rect">
            <a:avLst/>
          </a:prstGeom>
          <a:noFill/>
        </p:spPr>
        <p:txBody>
          <a:bodyPr wrap="square" rtlCol="0">
            <a:spAutoFit/>
          </a:bodyPr>
          <a:lstStyle/>
          <a:p>
            <a:r>
              <a:rPr lang="fr-FR" dirty="0" smtClean="0"/>
              <a:t>Le directeur et un professeur de français</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2000" advTm="4917"/>
    </mc:Choice>
    <mc:Fallback xmlns="">
      <p:transition spd="slow" advTm="4917"/>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a:bodyPr>
          <a:lstStyle/>
          <a:p>
            <a:endParaRPr lang="fr-FR" sz="2800" dirty="0"/>
          </a:p>
        </p:txBody>
      </p:sp>
      <p:pic>
        <p:nvPicPr>
          <p:cNvPr id="4" name="Espace réservé du contenu 3" descr="P1020933.JPG"/>
          <p:cNvPicPr>
            <a:picLocks noGrp="1" noChangeAspect="1"/>
          </p:cNvPicPr>
          <p:nvPr>
            <p:ph idx="1"/>
          </p:nvPr>
        </p:nvPicPr>
        <p:blipFill>
          <a:blip r:embed="rId2" cstate="print"/>
          <a:stretch>
            <a:fillRect/>
          </a:stretch>
        </p:blipFill>
        <p:spPr>
          <a:xfrm>
            <a:off x="1552895" y="1600200"/>
            <a:ext cx="6038209" cy="4525963"/>
          </a:xfrm>
        </p:spPr>
      </p:pic>
      <p:sp>
        <p:nvSpPr>
          <p:cNvPr id="5" name="ZoneTexte 4"/>
          <p:cNvSpPr txBox="1"/>
          <p:nvPr/>
        </p:nvSpPr>
        <p:spPr>
          <a:xfrm>
            <a:off x="1115616" y="260648"/>
            <a:ext cx="6624736" cy="584775"/>
          </a:xfrm>
          <a:prstGeom prst="rect">
            <a:avLst/>
          </a:prstGeom>
          <a:noFill/>
        </p:spPr>
        <p:txBody>
          <a:bodyPr wrap="square" rtlCol="0">
            <a:spAutoFit/>
          </a:bodyPr>
          <a:lstStyle/>
          <a:p>
            <a:r>
              <a:rPr lang="fr-FR" sz="3200" dirty="0" smtClean="0"/>
              <a:t>L’équipe enseignante franco-andalouse</a:t>
            </a:r>
            <a:endParaRPr lang="fr-FR" sz="3200" dirty="0"/>
          </a:p>
        </p:txBody>
      </p:sp>
    </p:spTree>
  </p:cSld>
  <p:clrMapOvr>
    <a:masterClrMapping/>
  </p:clrMapOvr>
  <mc:AlternateContent xmlns:mc="http://schemas.openxmlformats.org/markup-compatibility/2006" xmlns:p14="http://schemas.microsoft.com/office/powerpoint/2010/main">
    <mc:Choice Requires="p14">
      <p:transition spd="slow" p14:dur="2000" advTm="4894"/>
    </mc:Choice>
    <mc:Fallback xmlns="">
      <p:transition spd="slow" advTm="4894"/>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BAEZA</a:t>
            </a:r>
            <a:endParaRPr lang="fr-FR" dirty="0"/>
          </a:p>
        </p:txBody>
      </p:sp>
      <p:pic>
        <p:nvPicPr>
          <p:cNvPr id="4" name="Picture 2" descr="C:\Users\Utilisateur\Pictures\andalousie  octobre 2013\andalousie  octobre 2013\P103010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08783" y="1340768"/>
            <a:ext cx="6380526" cy="4785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481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075240" cy="706090"/>
          </a:xfrm>
        </p:spPr>
        <p:txBody>
          <a:bodyPr>
            <a:normAutofit fontScale="90000"/>
          </a:bodyPr>
          <a:lstStyle/>
          <a:p>
            <a:r>
              <a:rPr lang="fr-FR" dirty="0" smtClean="0"/>
              <a:t>MEZQUITA DE CORDOBA</a:t>
            </a:r>
            <a:endParaRPr lang="fr-FR" dirty="0"/>
          </a:p>
        </p:txBody>
      </p:sp>
      <p:pic>
        <p:nvPicPr>
          <p:cNvPr id="2050" name="Picture 2" descr="J:\P100044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265624"/>
            <a:ext cx="6480719" cy="4860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3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90066"/>
          </a:xfrm>
        </p:spPr>
        <p:txBody>
          <a:bodyPr>
            <a:normAutofit fontScale="90000"/>
          </a:bodyPr>
          <a:lstStyle/>
          <a:p>
            <a:r>
              <a:rPr lang="fr-FR" dirty="0" smtClean="0"/>
              <a:t>CALLE DE LAS FLORES ( CORDOBA )</a:t>
            </a:r>
            <a:endParaRPr lang="fr-FR" dirty="0"/>
          </a:p>
        </p:txBody>
      </p:sp>
      <p:pic>
        <p:nvPicPr>
          <p:cNvPr id="3074" name="Picture 2" descr="J:\P100046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1124744"/>
            <a:ext cx="4145508" cy="5527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900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332656"/>
            <a:ext cx="8229600" cy="1143000"/>
          </a:xfrm>
        </p:spPr>
        <p:txBody>
          <a:bodyPr/>
          <a:lstStyle/>
          <a:p>
            <a:r>
              <a:rPr lang="fr-FR" dirty="0" smtClean="0"/>
              <a:t>SIERRA MAGINA</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250759"/>
            <a:ext cx="6768751" cy="5076563"/>
          </a:xfrm>
        </p:spPr>
      </p:pic>
    </p:spTree>
    <p:extLst>
      <p:ext uri="{BB962C8B-B14F-4D97-AF65-F5344CB8AC3E}">
        <p14:creationId xmlns:p14="http://schemas.microsoft.com/office/powerpoint/2010/main" val="18340653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EXPLOITATION : CARNETS DE BORD</a:t>
            </a:r>
            <a:endParaRPr lang="fr-FR" dirty="0"/>
          </a:p>
        </p:txBody>
      </p:sp>
      <p:pic>
        <p:nvPicPr>
          <p:cNvPr id="2050" name="Picture 2" descr="C:\Users\Utilisateur\Pictures\MP Navigator EX\2014_03_06\IMG_000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99793" y="1600200"/>
            <a:ext cx="3744416" cy="485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583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4629143" cy="562074"/>
          </a:xfrm>
        </p:spPr>
        <p:txBody>
          <a:bodyPr>
            <a:noAutofit/>
          </a:bodyPr>
          <a:lstStyle/>
          <a:p>
            <a:r>
              <a:rPr lang="fr-FR" sz="3200" dirty="0" smtClean="0"/>
              <a:t>L’HEBERGEMENT</a:t>
            </a:r>
            <a:endParaRPr lang="fr-FR" sz="3200" dirty="0"/>
          </a:p>
        </p:txBody>
      </p:sp>
      <p:pic>
        <p:nvPicPr>
          <p:cNvPr id="1027" name="Picture 3" descr="C:\Users\Utilisateur\Pictures\MP Navigator EX\2014_03_06\IMG_000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116632"/>
            <a:ext cx="3672407" cy="612068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204864"/>
            <a:ext cx="4978839" cy="3312368"/>
          </a:xfrm>
          <a:prstGeom prst="rect">
            <a:avLst/>
          </a:prstGeom>
        </p:spPr>
      </p:pic>
    </p:spTree>
    <p:extLst>
      <p:ext uri="{BB962C8B-B14F-4D97-AF65-F5344CB8AC3E}">
        <p14:creationId xmlns:p14="http://schemas.microsoft.com/office/powerpoint/2010/main" val="3030858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rot="10800000" flipV="1">
            <a:off x="457200" y="228918"/>
            <a:ext cx="8219256" cy="463778"/>
          </a:xfrm>
        </p:spPr>
        <p:txBody>
          <a:bodyPr>
            <a:noAutofit/>
          </a:bodyPr>
          <a:lstStyle/>
          <a:p>
            <a:r>
              <a:rPr lang="fr-FR" sz="3200" dirty="0" smtClean="0"/>
              <a:t>EXTRAITS DE CONCLUSION</a:t>
            </a:r>
            <a:endParaRPr lang="fr-FR" sz="3200" dirty="0"/>
          </a:p>
        </p:txBody>
      </p:sp>
      <p:sp>
        <p:nvSpPr>
          <p:cNvPr id="4" name="Espace réservé du contenu 3"/>
          <p:cNvSpPr>
            <a:spLocks noGrp="1"/>
          </p:cNvSpPr>
          <p:nvPr>
            <p:ph idx="1"/>
          </p:nvPr>
        </p:nvSpPr>
        <p:spPr/>
        <p:txBody>
          <a:bodyPr/>
          <a:lstStyle/>
          <a:p>
            <a:endParaRPr lang="fr-FR"/>
          </a:p>
        </p:txBody>
      </p:sp>
    </p:spTree>
    <p:extLst>
      <p:ext uri="{BB962C8B-B14F-4D97-AF65-F5344CB8AC3E}">
        <p14:creationId xmlns:p14="http://schemas.microsoft.com/office/powerpoint/2010/main" val="1102564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PRESENTATION</a:t>
            </a:r>
            <a:endParaRPr lang="fr-FR" dirty="0"/>
          </a:p>
        </p:txBody>
      </p:sp>
      <p:sp>
        <p:nvSpPr>
          <p:cNvPr id="3" name="Espace réservé du contenu 2"/>
          <p:cNvSpPr>
            <a:spLocks noGrp="1"/>
          </p:cNvSpPr>
          <p:nvPr>
            <p:ph idx="1"/>
          </p:nvPr>
        </p:nvSpPr>
        <p:spPr/>
        <p:txBody>
          <a:bodyPr>
            <a:normAutofit/>
          </a:bodyPr>
          <a:lstStyle/>
          <a:p>
            <a:pPr algn="just"/>
            <a:r>
              <a:rPr lang="fr-FR" sz="2800" dirty="0" smtClean="0"/>
              <a:t>Voici, en images, le voyage d’étude en Andalousie, projet pédagogique mené en interdisciplinarité auprès des Terminales 6, 8 et 9 en octobre 2013. </a:t>
            </a:r>
          </a:p>
          <a:p>
            <a:pPr algn="just"/>
            <a:r>
              <a:rPr lang="fr-FR" sz="2800" dirty="0" smtClean="0"/>
              <a:t>T6 avec Mme Lehning: l’olivier, plante domestiquée  </a:t>
            </a:r>
          </a:p>
          <a:p>
            <a:pPr algn="just"/>
            <a:r>
              <a:rPr lang="fr-FR" sz="2800" dirty="0" smtClean="0"/>
              <a:t>T8 et 9 avec Mmes </a:t>
            </a:r>
            <a:r>
              <a:rPr lang="fr-FR" sz="2800" dirty="0" err="1" smtClean="0"/>
              <a:t>Gey</a:t>
            </a:r>
            <a:r>
              <a:rPr lang="fr-FR" sz="2800" dirty="0" smtClean="0"/>
              <a:t> et Mahous: manifestations de la crise économique  et étude du système sanitaire et social</a:t>
            </a:r>
          </a:p>
          <a:p>
            <a:pPr algn="just"/>
            <a:r>
              <a:rPr lang="fr-FR" sz="2800" dirty="0" smtClean="0"/>
              <a:t>Sur les trois classes avec Mme </a:t>
            </a:r>
            <a:r>
              <a:rPr lang="fr-FR" sz="2800" dirty="0" err="1" smtClean="0"/>
              <a:t>Laherrère</a:t>
            </a:r>
            <a:r>
              <a:rPr lang="fr-FR" sz="2800" dirty="0" smtClean="0"/>
              <a:t>:  l’aspect linguistique et culturel</a:t>
            </a:r>
            <a:endParaRPr lang="fr-FR" sz="2800" dirty="0"/>
          </a:p>
        </p:txBody>
      </p:sp>
    </p:spTree>
    <p:extLst>
      <p:ext uri="{BB962C8B-B14F-4D97-AF65-F5344CB8AC3E}">
        <p14:creationId xmlns:p14="http://schemas.microsoft.com/office/powerpoint/2010/main" val="4284676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smtClean="0"/>
              <a:t>SIEGE DE L’APPELLATION D’ORIGINE PROTEGEE « SIERRA MAGINA »</a:t>
            </a:r>
            <a:endParaRPr lang="fr-FR" sz="2800" dirty="0"/>
          </a:p>
        </p:txBody>
      </p:sp>
      <p:sp>
        <p:nvSpPr>
          <p:cNvPr id="3" name="Espace réservé du contenu 2"/>
          <p:cNvSpPr>
            <a:spLocks noGrp="1"/>
          </p:cNvSpPr>
          <p:nvPr>
            <p:ph idx="1"/>
          </p:nvPr>
        </p:nvSpPr>
        <p:spPr>
          <a:xfrm>
            <a:off x="251520" y="1268760"/>
            <a:ext cx="8640960" cy="4857403"/>
          </a:xfrm>
        </p:spPr>
        <p:txBody>
          <a:bodyPr>
            <a:normAutofit/>
          </a:bodyPr>
          <a:lstStyle/>
          <a:p>
            <a:pPr algn="just"/>
            <a:r>
              <a:rPr lang="fr-FR" sz="2000" dirty="0" smtClean="0"/>
              <a:t>L’huile d’olive d’appellation d’origine protégée « Sierra </a:t>
            </a:r>
            <a:r>
              <a:rPr lang="fr-FR" sz="2000" dirty="0" err="1" smtClean="0"/>
              <a:t>Magina</a:t>
            </a:r>
            <a:r>
              <a:rPr lang="fr-FR" sz="2000" dirty="0" smtClean="0"/>
              <a:t> » </a:t>
            </a:r>
            <a:r>
              <a:rPr lang="fr-FR" sz="1800" dirty="0" smtClean="0"/>
              <a:t>désigne une huile d’olive vierge extra dont les étapes de réalisation sont effectuées selon un savoir faire reconnu dans cette zone géographique</a:t>
            </a:r>
            <a:r>
              <a:rPr lang="fr-FR" sz="1800" dirty="0"/>
              <a:t>: </a:t>
            </a:r>
            <a:r>
              <a:rPr lang="fr-FR" sz="1800" dirty="0" smtClean="0"/>
              <a:t>elle est extraite </a:t>
            </a:r>
            <a:r>
              <a:rPr lang="fr-FR" sz="1800" dirty="0"/>
              <a:t>par des procédés mécaniques qui permettent de conserver les arômes et la saveur </a:t>
            </a:r>
            <a:r>
              <a:rPr lang="fr-FR" sz="1800" dirty="0" smtClean="0"/>
              <a:t> </a:t>
            </a:r>
            <a:r>
              <a:rPr lang="fr-FR" sz="1800" dirty="0"/>
              <a:t>caractéristiques de </a:t>
            </a:r>
            <a:r>
              <a:rPr lang="fr-FR" sz="1800" dirty="0" smtClean="0"/>
              <a:t>l’olive. L’appellation sert à certifier l’origine et la qualité grâce à des normes aux moulins, aux pressoirs et avec des contrôles sur le produit. </a:t>
            </a:r>
          </a:p>
          <a:p>
            <a:pPr algn="just"/>
            <a:r>
              <a:rPr lang="fr-FR" sz="2000" dirty="0" smtClean="0"/>
              <a:t>La vérification au pressoir</a:t>
            </a:r>
            <a:r>
              <a:rPr lang="fr-FR" sz="1800" dirty="0" smtClean="0"/>
              <a:t>: à la coopérative de </a:t>
            </a:r>
            <a:r>
              <a:rPr lang="fr-FR" sz="1800" dirty="0" err="1" smtClean="0"/>
              <a:t>Bedmar</a:t>
            </a:r>
            <a:r>
              <a:rPr lang="fr-FR" sz="1800" dirty="0" smtClean="0"/>
              <a:t>, en temps de récolte , sept techniciens travaillent au pressoir où les olives sont déposées par leur propriétaire. </a:t>
            </a:r>
            <a:endParaRPr lang="fr-FR" sz="1800" dirty="0"/>
          </a:p>
        </p:txBody>
      </p:sp>
      <p:pic>
        <p:nvPicPr>
          <p:cNvPr id="1026" name="Picture 2" descr="C:\Users\Utilisateur\Documents\andalousie  octobre 2013\photos Maxence\P10005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3650216"/>
            <a:ext cx="4439344" cy="318603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6444208" y="4653136"/>
            <a:ext cx="2304256" cy="584775"/>
          </a:xfrm>
          <a:prstGeom prst="rect">
            <a:avLst/>
          </a:prstGeom>
          <a:noFill/>
        </p:spPr>
        <p:txBody>
          <a:bodyPr wrap="square" rtlCol="0">
            <a:spAutoFit/>
          </a:bodyPr>
          <a:lstStyle/>
          <a:p>
            <a:r>
              <a:rPr lang="fr-FR" sz="1600" i="1" dirty="0" smtClean="0"/>
              <a:t>D’après Mathilde, Camille, Alicia(s)</a:t>
            </a:r>
            <a:endParaRPr lang="fr-FR" sz="1600" i="1" dirty="0"/>
          </a:p>
        </p:txBody>
      </p:sp>
    </p:spTree>
    <p:extLst>
      <p:ext uri="{BB962C8B-B14F-4D97-AF65-F5344CB8AC3E}">
        <p14:creationId xmlns:p14="http://schemas.microsoft.com/office/powerpoint/2010/main" val="3007366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274042"/>
          </a:xfrm>
        </p:spPr>
        <p:txBody>
          <a:bodyPr>
            <a:noAutofit/>
          </a:bodyPr>
          <a:lstStyle/>
          <a:p>
            <a:r>
              <a:rPr lang="fr-FR" sz="2400" b="1" dirty="0" smtClean="0"/>
              <a:t>contrôle de qualité</a:t>
            </a:r>
            <a:endParaRPr lang="fr-FR" sz="2400" b="1" dirty="0"/>
          </a:p>
        </p:txBody>
      </p:sp>
      <p:sp>
        <p:nvSpPr>
          <p:cNvPr id="3" name="Espace réservé du contenu 2"/>
          <p:cNvSpPr>
            <a:spLocks noGrp="1"/>
          </p:cNvSpPr>
          <p:nvPr>
            <p:ph idx="1"/>
          </p:nvPr>
        </p:nvSpPr>
        <p:spPr>
          <a:xfrm>
            <a:off x="457200" y="692696"/>
            <a:ext cx="8229600" cy="5433467"/>
          </a:xfrm>
        </p:spPr>
        <p:txBody>
          <a:bodyPr>
            <a:normAutofit/>
          </a:bodyPr>
          <a:lstStyle/>
          <a:p>
            <a:pPr marL="0" indent="0" algn="just">
              <a:buNone/>
            </a:pPr>
            <a:r>
              <a:rPr lang="fr-FR" sz="2000" dirty="0" smtClean="0"/>
              <a:t> </a:t>
            </a:r>
            <a:r>
              <a:rPr lang="fr-FR" sz="2000" dirty="0"/>
              <a:t>Le contrôle de la qualité de l’huile et des oliviers se fait au laboratoire. Le microscope permet de vérifier l’état phytosanitaire de l’arbre (absence de </a:t>
            </a:r>
            <a:r>
              <a:rPr lang="fr-FR" sz="2000" dirty="0" smtClean="0"/>
              <a:t>parasites </a:t>
            </a:r>
            <a:r>
              <a:rPr lang="fr-FR" sz="2000" dirty="0"/>
              <a:t>sur l’écorce). On évalue le rendement en huile de l’olive en effectuant une </a:t>
            </a:r>
            <a:r>
              <a:rPr lang="fr-FR" sz="2000" dirty="0" smtClean="0"/>
              <a:t>distillation. </a:t>
            </a:r>
            <a:r>
              <a:rPr lang="fr-FR" sz="2000" dirty="0"/>
              <a:t>En moyenne  5 kg d’olives donne 1 litre </a:t>
            </a:r>
            <a:r>
              <a:rPr lang="fr-FR" sz="2000" dirty="0" smtClean="0"/>
              <a:t>d’huile. </a:t>
            </a:r>
            <a:r>
              <a:rPr lang="fr-FR" sz="2000" dirty="0"/>
              <a:t>Ensuite, les techniciens effectuent des analyses sur des échantillons pour vérifier si l’huile a toutes les qualités requises pour </a:t>
            </a:r>
            <a:r>
              <a:rPr lang="fr-FR" sz="2000" dirty="0" smtClean="0"/>
              <a:t>l’appellation.  </a:t>
            </a:r>
            <a:endParaRPr lang="fr-FR" sz="2000" dirty="0"/>
          </a:p>
          <a:p>
            <a:endParaRPr lang="fr-FR" dirty="0"/>
          </a:p>
        </p:txBody>
      </p:sp>
      <p:pic>
        <p:nvPicPr>
          <p:cNvPr id="4" name="Picture 2" descr="DSC00170.JPG"/>
          <p:cNvPicPr>
            <a:picLocks noChangeArrowheads="1"/>
          </p:cNvPicPr>
          <p:nvPr/>
        </p:nvPicPr>
        <p:blipFill>
          <a:blip r:embed="rId2" cstate="print"/>
          <a:srcRect/>
          <a:stretch>
            <a:fillRect/>
          </a:stretch>
        </p:blipFill>
        <p:spPr bwMode="auto">
          <a:xfrm>
            <a:off x="1547664" y="2780928"/>
            <a:ext cx="5328592" cy="3717404"/>
          </a:xfrm>
          <a:prstGeom prst="rect">
            <a:avLst/>
          </a:prstGeom>
          <a:noFill/>
          <a:ln w="9525">
            <a:noFill/>
            <a:miter lim="800000"/>
            <a:headEnd/>
            <a:tailEnd/>
          </a:ln>
        </p:spPr>
      </p:pic>
    </p:spTree>
    <p:extLst>
      <p:ext uri="{BB962C8B-B14F-4D97-AF65-F5344CB8AC3E}">
        <p14:creationId xmlns:p14="http://schemas.microsoft.com/office/powerpoint/2010/main" val="324771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4082"/>
          </a:xfrm>
        </p:spPr>
        <p:txBody>
          <a:bodyPr>
            <a:normAutofit/>
          </a:bodyPr>
          <a:lstStyle/>
          <a:p>
            <a:r>
              <a:rPr lang="fr-FR" sz="2400" b="1" dirty="0" smtClean="0"/>
              <a:t>Le verre de dégustation</a:t>
            </a:r>
            <a:endParaRPr lang="fr-FR" sz="2400" b="1" dirty="0"/>
          </a:p>
        </p:txBody>
      </p:sp>
      <p:sp>
        <p:nvSpPr>
          <p:cNvPr id="3" name="Espace réservé du contenu 2"/>
          <p:cNvSpPr>
            <a:spLocks noGrp="1"/>
          </p:cNvSpPr>
          <p:nvPr>
            <p:ph idx="1"/>
          </p:nvPr>
        </p:nvSpPr>
        <p:spPr>
          <a:xfrm>
            <a:off x="457200" y="836712"/>
            <a:ext cx="8229600" cy="5289451"/>
          </a:xfrm>
        </p:spPr>
        <p:txBody>
          <a:bodyPr>
            <a:normAutofit/>
          </a:bodyPr>
          <a:lstStyle/>
          <a:p>
            <a:pPr algn="just"/>
            <a:r>
              <a:rPr lang="fr-FR" sz="2000" dirty="0" smtClean="0"/>
              <a:t>Une fois les tests réalisés, on passe à la dégustation pour classer les différentes huiles. Lors de la dégustation, les huiles sont déposées dans des coupes bleues. Tout d’abord, on sent l’huile d’olive après l’avoir chauffée en tenant le verre dans la main, ce qui fait remonter les odeurs.  </a:t>
            </a:r>
            <a:endParaRPr lang="fr-FR" sz="2000" dirty="0"/>
          </a:p>
        </p:txBody>
      </p:sp>
      <p:pic>
        <p:nvPicPr>
          <p:cNvPr id="4" name="Picture 2"/>
          <p:cNvPicPr>
            <a:picLocks noChangeAspect="1" noChangeArrowheads="1"/>
          </p:cNvPicPr>
          <p:nvPr/>
        </p:nvPicPr>
        <p:blipFill>
          <a:blip r:embed="rId2" cstate="print"/>
          <a:srcRect/>
          <a:stretch>
            <a:fillRect/>
          </a:stretch>
        </p:blipFill>
        <p:spPr bwMode="auto">
          <a:xfrm>
            <a:off x="2689486" y="2924944"/>
            <a:ext cx="3052551" cy="3495217"/>
          </a:xfrm>
          <a:prstGeom prst="rect">
            <a:avLst/>
          </a:prstGeom>
          <a:noFill/>
          <a:ln w="9525">
            <a:noFill/>
            <a:miter lim="800000"/>
            <a:headEnd/>
            <a:tailEnd/>
          </a:ln>
        </p:spPr>
      </p:pic>
    </p:spTree>
    <p:extLst>
      <p:ext uri="{BB962C8B-B14F-4D97-AF65-F5344CB8AC3E}">
        <p14:creationId xmlns:p14="http://schemas.microsoft.com/office/powerpoint/2010/main" val="22658399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18058"/>
          </a:xfrm>
        </p:spPr>
        <p:txBody>
          <a:bodyPr>
            <a:noAutofit/>
          </a:bodyPr>
          <a:lstStyle/>
          <a:p>
            <a:r>
              <a:rPr lang="fr-FR" sz="2400" b="1" dirty="0" smtClean="0"/>
              <a:t>La salle de dégustation</a:t>
            </a:r>
            <a:endParaRPr lang="fr-FR" sz="2400" b="1" dirty="0"/>
          </a:p>
        </p:txBody>
      </p:sp>
      <p:sp>
        <p:nvSpPr>
          <p:cNvPr id="5" name="Espace réservé du contenu 4"/>
          <p:cNvSpPr>
            <a:spLocks noGrp="1"/>
          </p:cNvSpPr>
          <p:nvPr>
            <p:ph idx="1"/>
          </p:nvPr>
        </p:nvSpPr>
        <p:spPr>
          <a:xfrm>
            <a:off x="457200" y="980728"/>
            <a:ext cx="8229600" cy="5145435"/>
          </a:xfrm>
        </p:spPr>
        <p:txBody>
          <a:bodyPr>
            <a:normAutofit/>
          </a:bodyPr>
          <a:lstStyle/>
          <a:p>
            <a:pPr algn="just"/>
            <a:r>
              <a:rPr lang="fr-FR" sz="2000" dirty="0"/>
              <a:t>Les dégustateurs s’installent sur une table et goûtent chacun six à dix huiles , qu’ils classent de la meilleure à la moins bonne en précisant leurs qualités et défauts</a:t>
            </a:r>
            <a:r>
              <a:rPr lang="fr-FR" sz="2000" dirty="0" smtClean="0"/>
              <a:t>.</a:t>
            </a:r>
          </a:p>
          <a:p>
            <a:pPr algn="just"/>
            <a:r>
              <a:rPr lang="fr-FR" sz="2000" dirty="0" smtClean="0"/>
              <a:t>L’huile d’olive vierge extra est la meilleure, elle doit être la plus pure et avoir zéro défaut: son taux d’acidité est inférieur à 0,8%.  Elle est la plus fruitée et la plus savoureuse des huiles. Sa couleur varie du vert pâle au vert foncé. Elle possède la plus grande quantité d’antioxydants qui améliore le taux de cholestérol sanguin. </a:t>
            </a:r>
            <a:endParaRPr lang="fr-FR" sz="2000" dirty="0"/>
          </a:p>
          <a:p>
            <a:endParaRPr lang="fr-FR" sz="2000" dirty="0"/>
          </a:p>
        </p:txBody>
      </p:sp>
      <p:pic>
        <p:nvPicPr>
          <p:cNvPr id="6" name="Picture 2" descr="DSC00171.JPG"/>
          <p:cNvPicPr>
            <a:picLocks noChangeArrowheads="1"/>
          </p:cNvPicPr>
          <p:nvPr/>
        </p:nvPicPr>
        <p:blipFill>
          <a:blip r:embed="rId2" cstate="print"/>
          <a:srcRect l="-233" t="-597" r="-327" b="-784"/>
          <a:stretch>
            <a:fillRect/>
          </a:stretch>
        </p:blipFill>
        <p:spPr bwMode="auto">
          <a:xfrm>
            <a:off x="179512" y="3573016"/>
            <a:ext cx="4392488" cy="3168352"/>
          </a:xfrm>
          <a:prstGeom prst="rect">
            <a:avLst/>
          </a:prstGeom>
          <a:noFill/>
          <a:ln w="9525">
            <a:noFill/>
            <a:miter lim="800000"/>
            <a:headEnd/>
            <a:tailEnd/>
          </a:ln>
        </p:spPr>
      </p:pic>
      <p:pic>
        <p:nvPicPr>
          <p:cNvPr id="7" name="Image 2" descr="DSC00172.JPG"/>
          <p:cNvPicPr>
            <a:picLocks noChangeArrowheads="1"/>
          </p:cNvPicPr>
          <p:nvPr/>
        </p:nvPicPr>
        <p:blipFill>
          <a:blip r:embed="rId3" cstate="print"/>
          <a:srcRect l="-232" t="-594" r="-232" b="-844"/>
          <a:stretch>
            <a:fillRect/>
          </a:stretch>
        </p:blipFill>
        <p:spPr bwMode="auto">
          <a:xfrm>
            <a:off x="4932040" y="3573016"/>
            <a:ext cx="3995936" cy="3077988"/>
          </a:xfrm>
          <a:prstGeom prst="rect">
            <a:avLst/>
          </a:prstGeom>
          <a:noFill/>
          <a:ln w="9525">
            <a:noFill/>
            <a:miter lim="800000"/>
            <a:headEnd/>
            <a:tailEnd/>
          </a:ln>
        </p:spPr>
      </p:pic>
    </p:spTree>
    <p:extLst>
      <p:ext uri="{BB962C8B-B14F-4D97-AF65-F5344CB8AC3E}">
        <p14:creationId xmlns:p14="http://schemas.microsoft.com/office/powerpoint/2010/main" val="92288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Découverte émerveillée d’un cadre extraordinaire</a:t>
            </a:r>
            <a:endParaRPr lang="fr-FR" dirty="0"/>
          </a:p>
        </p:txBody>
      </p:sp>
      <p:pic>
        <p:nvPicPr>
          <p:cNvPr id="4" name="Espace réservé du contenu 3" descr="P1020893.JPG"/>
          <p:cNvPicPr>
            <a:picLocks noGrp="1" noChangeAspect="1"/>
          </p:cNvPicPr>
          <p:nvPr>
            <p:ph idx="1"/>
          </p:nvPr>
        </p:nvPicPr>
        <p:blipFill>
          <a:blip r:embed="rId2" cstate="print"/>
          <a:stretch>
            <a:fillRect/>
          </a:stretch>
        </p:blipFill>
        <p:spPr>
          <a:xfrm>
            <a:off x="899592" y="1844824"/>
            <a:ext cx="6572548" cy="4641379"/>
          </a:xfrm>
        </p:spPr>
      </p:pic>
    </p:spTree>
  </p:cSld>
  <p:clrMapOvr>
    <a:masterClrMapping/>
  </p:clrMapOvr>
  <mc:AlternateContent xmlns:mc="http://schemas.openxmlformats.org/markup-compatibility/2006" xmlns:p14="http://schemas.microsoft.com/office/powerpoint/2010/main">
    <mc:Choice Requires="p14">
      <p:transition spd="slow" p14:dur="2000" advTm="4025"/>
    </mc:Choice>
    <mc:Fallback xmlns="">
      <p:transition spd="slow" advTm="4025"/>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60648"/>
            <a:ext cx="8229600" cy="1728192"/>
          </a:xfrm>
        </p:spPr>
        <p:txBody>
          <a:bodyPr>
            <a:noAutofit/>
          </a:bodyPr>
          <a:lstStyle/>
          <a:p>
            <a:r>
              <a:rPr lang="fr-FR" sz="3600" dirty="0" smtClean="0"/>
              <a:t>Sans tarder, excursion vers un village dominé par un château  de l’époque musulmane…aussi majestueux qu’inaccessible !</a:t>
            </a:r>
            <a:endParaRPr lang="fr-FR" sz="3600" dirty="0"/>
          </a:p>
        </p:txBody>
      </p:sp>
      <p:pic>
        <p:nvPicPr>
          <p:cNvPr id="4" name="Espace réservé du contenu 3" descr="P1020887.JPG"/>
          <p:cNvPicPr>
            <a:picLocks noGrp="1" noChangeAspect="1"/>
          </p:cNvPicPr>
          <p:nvPr>
            <p:ph idx="1"/>
          </p:nvPr>
        </p:nvPicPr>
        <p:blipFill>
          <a:blip r:embed="rId2" cstate="print"/>
          <a:stretch>
            <a:fillRect/>
          </a:stretch>
        </p:blipFill>
        <p:spPr>
          <a:xfrm>
            <a:off x="179512" y="2420888"/>
            <a:ext cx="4364302" cy="3273227"/>
          </a:xfrm>
        </p:spPr>
      </p:pic>
      <p:pic>
        <p:nvPicPr>
          <p:cNvPr id="5" name="Image 4" descr="P1030001.JPG"/>
          <p:cNvPicPr>
            <a:picLocks noChangeAspect="1"/>
          </p:cNvPicPr>
          <p:nvPr/>
        </p:nvPicPr>
        <p:blipFill>
          <a:blip r:embed="rId3" cstate="print"/>
          <a:stretch>
            <a:fillRect/>
          </a:stretch>
        </p:blipFill>
        <p:spPr>
          <a:xfrm>
            <a:off x="4788024" y="3140968"/>
            <a:ext cx="4160011" cy="31200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13"/>
    </mc:Choice>
    <mc:Fallback xmlns="">
      <p:transition spd="slow" advTm="5013"/>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Etude de l’olivier- plante domestiquée</a:t>
            </a:r>
            <a:br>
              <a:rPr lang="fr-FR" dirty="0" smtClean="0"/>
            </a:br>
            <a:r>
              <a:rPr lang="fr-FR" dirty="0" smtClean="0"/>
              <a:t> avec les T.6S </a:t>
            </a:r>
            <a:endParaRPr lang="fr-FR" dirty="0"/>
          </a:p>
        </p:txBody>
      </p:sp>
      <p:pic>
        <p:nvPicPr>
          <p:cNvPr id="4" name="Espace réservé du contenu 3" descr="P1030070.JPG"/>
          <p:cNvPicPr>
            <a:picLocks noGrp="1" noChangeAspect="1"/>
          </p:cNvPicPr>
          <p:nvPr>
            <p:ph idx="1"/>
          </p:nvPr>
        </p:nvPicPr>
        <p:blipFill>
          <a:blip r:embed="rId2" cstate="print"/>
          <a:stretch>
            <a:fillRect/>
          </a:stretch>
        </p:blipFill>
        <p:spPr>
          <a:xfrm>
            <a:off x="4355976" y="4221088"/>
            <a:ext cx="3308185" cy="2481139"/>
          </a:xfrm>
        </p:spPr>
      </p:pic>
      <p:pic>
        <p:nvPicPr>
          <p:cNvPr id="6" name="Image 5" descr="P1030078.JPG"/>
          <p:cNvPicPr>
            <a:picLocks noChangeAspect="1"/>
          </p:cNvPicPr>
          <p:nvPr/>
        </p:nvPicPr>
        <p:blipFill>
          <a:blip r:embed="rId3" cstate="print"/>
          <a:stretch>
            <a:fillRect/>
          </a:stretch>
        </p:blipFill>
        <p:spPr>
          <a:xfrm rot="691023">
            <a:off x="5998219" y="2035416"/>
            <a:ext cx="2889926" cy="2167445"/>
          </a:xfrm>
          <a:prstGeom prst="rect">
            <a:avLst/>
          </a:prstGeom>
        </p:spPr>
      </p:pic>
      <p:pic>
        <p:nvPicPr>
          <p:cNvPr id="7" name="Image 6" descr="P1030122.JPG"/>
          <p:cNvPicPr>
            <a:picLocks noChangeAspect="1"/>
          </p:cNvPicPr>
          <p:nvPr/>
        </p:nvPicPr>
        <p:blipFill>
          <a:blip r:embed="rId4" cstate="print"/>
          <a:stretch>
            <a:fillRect/>
          </a:stretch>
        </p:blipFill>
        <p:spPr>
          <a:xfrm>
            <a:off x="1187624" y="1844824"/>
            <a:ext cx="3251200" cy="22943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42"/>
    </mc:Choice>
    <mc:Fallback xmlns="">
      <p:transition spd="slow" advTm="5142"/>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et rencontre (tant attendue!) avec l’olivier sauvage</a:t>
            </a:r>
            <a:endParaRPr lang="fr-FR" dirty="0"/>
          </a:p>
        </p:txBody>
      </p:sp>
      <p:pic>
        <p:nvPicPr>
          <p:cNvPr id="4" name="Espace réservé du contenu 3" descr="P1030079.JPG"/>
          <p:cNvPicPr>
            <a:picLocks noGrp="1" noChangeAspect="1"/>
          </p:cNvPicPr>
          <p:nvPr>
            <p:ph idx="1"/>
          </p:nvPr>
        </p:nvPicPr>
        <p:blipFill>
          <a:blip r:embed="rId2" cstate="print"/>
          <a:stretch>
            <a:fillRect/>
          </a:stretch>
        </p:blipFill>
        <p:spPr>
          <a:xfrm>
            <a:off x="5220072" y="1450240"/>
            <a:ext cx="3744416" cy="4992555"/>
          </a:xfrm>
        </p:spPr>
      </p:pic>
      <p:pic>
        <p:nvPicPr>
          <p:cNvPr id="5" name="Image 4" descr="P1030073.JPG"/>
          <p:cNvPicPr>
            <a:picLocks noChangeAspect="1"/>
          </p:cNvPicPr>
          <p:nvPr/>
        </p:nvPicPr>
        <p:blipFill>
          <a:blip r:embed="rId3" cstate="print"/>
          <a:stretch>
            <a:fillRect/>
          </a:stretch>
        </p:blipFill>
        <p:spPr>
          <a:xfrm rot="20947085">
            <a:off x="251520" y="2708920"/>
            <a:ext cx="4668009" cy="35010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03"/>
    </mc:Choice>
    <mc:Fallback xmlns="">
      <p:transition spd="slow" advTm="5003"/>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l"/>
            <a:r>
              <a:rPr lang="fr-FR" sz="3600" dirty="0" smtClean="0"/>
              <a:t>De l’olive…à l’huile , hier et aujourd’hui</a:t>
            </a:r>
            <a:endParaRPr lang="fr-FR" sz="3600" dirty="0"/>
          </a:p>
        </p:txBody>
      </p:sp>
      <p:pic>
        <p:nvPicPr>
          <p:cNvPr id="4" name="Espace réservé du contenu 3" descr="P1020902.JPG"/>
          <p:cNvPicPr>
            <a:picLocks noGrp="1" noChangeAspect="1"/>
          </p:cNvPicPr>
          <p:nvPr>
            <p:ph idx="1"/>
          </p:nvPr>
        </p:nvPicPr>
        <p:blipFill>
          <a:blip r:embed="rId2" cstate="print"/>
          <a:stretch>
            <a:fillRect/>
          </a:stretch>
        </p:blipFill>
        <p:spPr>
          <a:xfrm>
            <a:off x="395536" y="1124744"/>
            <a:ext cx="3744416" cy="2592288"/>
          </a:xfrm>
        </p:spPr>
      </p:pic>
      <p:pic>
        <p:nvPicPr>
          <p:cNvPr id="5" name="Image 4" descr="P1020914.JPG"/>
          <p:cNvPicPr>
            <a:picLocks noChangeAspect="1"/>
          </p:cNvPicPr>
          <p:nvPr/>
        </p:nvPicPr>
        <p:blipFill>
          <a:blip r:embed="rId3" cstate="print"/>
          <a:stretch>
            <a:fillRect/>
          </a:stretch>
        </p:blipFill>
        <p:spPr>
          <a:xfrm>
            <a:off x="4355976" y="1340768"/>
            <a:ext cx="2841780" cy="3789040"/>
          </a:xfrm>
          <a:prstGeom prst="rect">
            <a:avLst/>
          </a:prstGeom>
        </p:spPr>
      </p:pic>
      <p:pic>
        <p:nvPicPr>
          <p:cNvPr id="6" name="Image 5" descr="P1030048.JPG"/>
          <p:cNvPicPr>
            <a:picLocks noChangeAspect="1"/>
          </p:cNvPicPr>
          <p:nvPr/>
        </p:nvPicPr>
        <p:blipFill>
          <a:blip r:embed="rId4" cstate="print"/>
          <a:stretch>
            <a:fillRect/>
          </a:stretch>
        </p:blipFill>
        <p:spPr>
          <a:xfrm>
            <a:off x="179512" y="4049689"/>
            <a:ext cx="3744416" cy="2808311"/>
          </a:xfrm>
          <a:prstGeom prst="rect">
            <a:avLst/>
          </a:prstGeom>
        </p:spPr>
      </p:pic>
      <p:pic>
        <p:nvPicPr>
          <p:cNvPr id="7" name="Image 6" descr="P1030053.JPG"/>
          <p:cNvPicPr>
            <a:picLocks noChangeAspect="1"/>
          </p:cNvPicPr>
          <p:nvPr/>
        </p:nvPicPr>
        <p:blipFill>
          <a:blip r:embed="rId5" cstate="print"/>
          <a:stretch>
            <a:fillRect/>
          </a:stretch>
        </p:blipFill>
        <p:spPr>
          <a:xfrm>
            <a:off x="6716266" y="3861048"/>
            <a:ext cx="2427734" cy="32369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66"/>
    </mc:Choice>
    <mc:Fallback xmlns="">
      <p:transition spd="slow" advTm="4666"/>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En récompense, la dégustation</a:t>
            </a:r>
            <a:endParaRPr lang="fr-FR" dirty="0"/>
          </a:p>
        </p:txBody>
      </p:sp>
      <p:pic>
        <p:nvPicPr>
          <p:cNvPr id="4" name="Espace réservé du contenu 3" descr="P1020921.JPG"/>
          <p:cNvPicPr>
            <a:picLocks noGrp="1" noChangeAspect="1"/>
          </p:cNvPicPr>
          <p:nvPr>
            <p:ph idx="1"/>
          </p:nvPr>
        </p:nvPicPr>
        <p:blipFill>
          <a:blip r:embed="rId2" cstate="print"/>
          <a:stretch>
            <a:fillRect/>
          </a:stretch>
        </p:blipFill>
        <p:spPr>
          <a:xfrm>
            <a:off x="683568" y="1556792"/>
            <a:ext cx="6473693" cy="4855270"/>
          </a:xfrm>
        </p:spPr>
      </p:pic>
    </p:spTree>
  </p:cSld>
  <p:clrMapOvr>
    <a:masterClrMapping/>
  </p:clrMapOvr>
  <mc:AlternateContent xmlns:mc="http://schemas.openxmlformats.org/markup-compatibility/2006" xmlns:p14="http://schemas.microsoft.com/office/powerpoint/2010/main">
    <mc:Choice Requires="p14">
      <p:transition spd="slow" p14:dur="2000" advTm="5321"/>
    </mc:Choice>
    <mc:Fallback xmlns="">
      <p:transition spd="slow" advTm="5321"/>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Domaine d’étude médico-social</a:t>
            </a:r>
            <a:br>
              <a:rPr lang="fr-FR" dirty="0" smtClean="0"/>
            </a:br>
            <a:r>
              <a:rPr lang="fr-FR" dirty="0" smtClean="0"/>
              <a:t>avec les T.8/9 ST2S</a:t>
            </a:r>
            <a:endParaRPr lang="fr-FR" dirty="0"/>
          </a:p>
        </p:txBody>
      </p:sp>
      <p:pic>
        <p:nvPicPr>
          <p:cNvPr id="4" name="Espace réservé du contenu 3" descr="PA090619.JPG"/>
          <p:cNvPicPr>
            <a:picLocks noGrp="1" noChangeAspect="1"/>
          </p:cNvPicPr>
          <p:nvPr>
            <p:ph idx="1"/>
          </p:nvPr>
        </p:nvPicPr>
        <p:blipFill>
          <a:blip r:embed="rId2" cstate="print"/>
          <a:stretch>
            <a:fillRect/>
          </a:stretch>
        </p:blipFill>
        <p:spPr>
          <a:xfrm>
            <a:off x="179512" y="2420888"/>
            <a:ext cx="4940366" cy="3705275"/>
          </a:xfrm>
        </p:spPr>
      </p:pic>
      <p:pic>
        <p:nvPicPr>
          <p:cNvPr id="5" name="Image 4" descr="PA090623.JPG"/>
          <p:cNvPicPr>
            <a:picLocks noChangeAspect="1"/>
          </p:cNvPicPr>
          <p:nvPr/>
        </p:nvPicPr>
        <p:blipFill>
          <a:blip r:embed="rId3" cstate="print"/>
          <a:stretch>
            <a:fillRect/>
          </a:stretch>
        </p:blipFill>
        <p:spPr>
          <a:xfrm rot="5400000">
            <a:off x="4596002" y="2180862"/>
            <a:ext cx="4992555" cy="3744416"/>
          </a:xfrm>
          <a:prstGeom prst="rect">
            <a:avLst/>
          </a:prstGeom>
        </p:spPr>
      </p:pic>
      <p:sp>
        <p:nvSpPr>
          <p:cNvPr id="6" name="Rectangle 5"/>
          <p:cNvSpPr/>
          <p:nvPr/>
        </p:nvSpPr>
        <p:spPr>
          <a:xfrm flipV="1">
            <a:off x="683568" y="2471191"/>
            <a:ext cx="7200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p:cNvSpPr txBox="1"/>
          <p:nvPr/>
        </p:nvSpPr>
        <p:spPr>
          <a:xfrm>
            <a:off x="323528" y="2060848"/>
            <a:ext cx="4032448" cy="369332"/>
          </a:xfrm>
          <a:prstGeom prst="rect">
            <a:avLst/>
          </a:prstGeom>
          <a:noFill/>
        </p:spPr>
        <p:txBody>
          <a:bodyPr wrap="square" rtlCol="0">
            <a:spAutoFit/>
          </a:bodyPr>
          <a:lstStyle/>
          <a:p>
            <a:r>
              <a:rPr lang="fr-FR" dirty="0" smtClean="0"/>
              <a:t>Intervenants de la UNED</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2000" advTm="4820"/>
    </mc:Choice>
    <mc:Fallback xmlns="">
      <p:transition spd="slow" advTm="4820"/>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280</TotalTime>
  <Words>444</Words>
  <Application>Microsoft Office PowerPoint</Application>
  <PresentationFormat>Affichage à l'écran (4:3)</PresentationFormat>
  <Paragraphs>37</Paragraphs>
  <Slides>23</Slides>
  <Notes>0</Notes>
  <HiddenSlides>0</HiddenSlides>
  <MMClips>0</MMClips>
  <ScaleCrop>false</ScaleCrop>
  <HeadingPairs>
    <vt:vector size="4" baseType="variant">
      <vt:variant>
        <vt:lpstr>Thème</vt:lpstr>
      </vt:variant>
      <vt:variant>
        <vt:i4>1</vt:i4>
      </vt:variant>
      <vt:variant>
        <vt:lpstr>Titres des diapositives</vt:lpstr>
      </vt:variant>
      <vt:variant>
        <vt:i4>23</vt:i4>
      </vt:variant>
    </vt:vector>
  </HeadingPairs>
  <TitlesOfParts>
    <vt:vector size="24" baseType="lpstr">
      <vt:lpstr>Thème Office</vt:lpstr>
      <vt:lpstr>PROJET  :    Raíces y ramas de          los olivos de Jaén</vt:lpstr>
      <vt:lpstr>PRESENTATION</vt:lpstr>
      <vt:lpstr>Découverte émerveillée d’un cadre extraordinaire</vt:lpstr>
      <vt:lpstr>Sans tarder, excursion vers un village dominé par un château  de l’époque musulmane…aussi majestueux qu’inaccessible !</vt:lpstr>
      <vt:lpstr>Etude de l’olivier- plante domestiquée  avec les T.6S </vt:lpstr>
      <vt:lpstr>et rencontre (tant attendue!) avec l’olivier sauvage</vt:lpstr>
      <vt:lpstr>De l’olive…à l’huile , hier et aujourd’hui</vt:lpstr>
      <vt:lpstr>En récompense, la dégustation</vt:lpstr>
      <vt:lpstr>Domaine d’étude médico-social avec les T.8/9 ST2S</vt:lpstr>
      <vt:lpstr>Présentation PowerPoint</vt:lpstr>
      <vt:lpstr>Accueil  et échanges dans le lycée de UBEDA (prov.de Jaén)</vt:lpstr>
      <vt:lpstr>Présentation PowerPoint</vt:lpstr>
      <vt:lpstr>BAEZA</vt:lpstr>
      <vt:lpstr>MEZQUITA DE CORDOBA</vt:lpstr>
      <vt:lpstr>CALLE DE LAS FLORES ( CORDOBA )</vt:lpstr>
      <vt:lpstr>SIERRA MAGINA</vt:lpstr>
      <vt:lpstr>EXPLOITATION : CARNETS DE BORD</vt:lpstr>
      <vt:lpstr>L’HEBERGEMENT</vt:lpstr>
      <vt:lpstr>EXTRAITS DE CONCLUSION</vt:lpstr>
      <vt:lpstr>SIEGE DE L’APPELLATION D’ORIGINE PROTEGEE « SIERRA MAGINA »</vt:lpstr>
      <vt:lpstr>contrôle de qualité</vt:lpstr>
      <vt:lpstr>Le verre de dégustation</vt:lpstr>
      <vt:lpstr>La salle de dégustation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Raices y ramas de los olivos de Jaén</dc:title>
  <dc:creator>profileleve.seven</dc:creator>
  <cp:lastModifiedBy>Utilisateur</cp:lastModifiedBy>
  <cp:revision>67</cp:revision>
  <dcterms:created xsi:type="dcterms:W3CDTF">2013-11-05T13:44:25Z</dcterms:created>
  <dcterms:modified xsi:type="dcterms:W3CDTF">2014-04-02T19:57:47Z</dcterms:modified>
</cp:coreProperties>
</file>