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79" r:id="rId3"/>
    <p:sldId id="258" r:id="rId4"/>
    <p:sldId id="505" r:id="rId5"/>
    <p:sldId id="508" r:id="rId6"/>
    <p:sldId id="506" r:id="rId7"/>
    <p:sldId id="509" r:id="rId8"/>
    <p:sldId id="517" r:id="rId9"/>
    <p:sldId id="265" r:id="rId10"/>
    <p:sldId id="304" r:id="rId11"/>
    <p:sldId id="518" r:id="rId12"/>
    <p:sldId id="520" r:id="rId13"/>
    <p:sldId id="530" r:id="rId14"/>
    <p:sldId id="519" r:id="rId15"/>
    <p:sldId id="314" r:id="rId16"/>
    <p:sldId id="522" r:id="rId17"/>
    <p:sldId id="523" r:id="rId18"/>
    <p:sldId id="524" r:id="rId19"/>
    <p:sldId id="525" r:id="rId20"/>
    <p:sldId id="526" r:id="rId21"/>
    <p:sldId id="527" r:id="rId22"/>
    <p:sldId id="528" r:id="rId23"/>
    <p:sldId id="529" r:id="rId24"/>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partement Informatique" initials="DI"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0FFFD"/>
    <a:srgbClr val="F9FCE8"/>
    <a:srgbClr val="FFDDD9"/>
    <a:srgbClr val="C2FA66"/>
    <a:srgbClr val="CCCC33"/>
    <a:srgbClr val="F3FF97"/>
    <a:srgbClr val="FEFFF7"/>
    <a:srgbClr val="E8E8E8"/>
    <a:srgbClr val="FFD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760" autoAdjust="0"/>
  </p:normalViewPr>
  <p:slideViewPr>
    <p:cSldViewPr snapToGrid="0" snapToObjects="1">
      <p:cViewPr varScale="1">
        <p:scale>
          <a:sx n="69" d="100"/>
          <a:sy n="69" d="100"/>
        </p:scale>
        <p:origin x="1356" y="66"/>
      </p:cViewPr>
      <p:guideLst>
        <p:guide orient="horz" pos="2160"/>
        <p:guide pos="2880"/>
      </p:guideLst>
    </p:cSldViewPr>
  </p:slideViewPr>
  <p:outlineViewPr>
    <p:cViewPr>
      <p:scale>
        <a:sx n="33" d="100"/>
        <a:sy n="33" d="100"/>
      </p:scale>
      <p:origin x="0" y="1559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4" d="100"/>
          <a:sy n="54" d="100"/>
        </p:scale>
        <p:origin x="-2482" y="-7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866889B-8069-41C2-AC42-43FD1B70EE84}" type="slidenum">
              <a:rPr lang="fr-FR" smtClean="0"/>
              <a:t>‹N°›</a:t>
            </a:fld>
            <a:endParaRPr lang="fr-FR" dirty="0"/>
          </a:p>
        </p:txBody>
      </p:sp>
    </p:spTree>
    <p:extLst>
      <p:ext uri="{BB962C8B-B14F-4D97-AF65-F5344CB8AC3E}">
        <p14:creationId xmlns:p14="http://schemas.microsoft.com/office/powerpoint/2010/main" val="42793875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8BF7A77-B03B-C341-83B7-8F2A84ABA291}" type="datetimeFigureOut">
              <a:rPr lang="fr-FR" smtClean="0"/>
              <a:pPr/>
              <a:t>01/03/2021</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fr-FR"/>
              <a:t>CIO Mont de Marsan janvier 2021</a:t>
            </a: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28FEFB8-215F-B443-8A37-FD586D873E95}" type="slidenum">
              <a:rPr lang="fr-FR" smtClean="0"/>
              <a:pPr/>
              <a:t>‹N°›</a:t>
            </a:fld>
            <a:endParaRPr lang="fr-FR"/>
          </a:p>
        </p:txBody>
      </p:sp>
    </p:spTree>
    <p:extLst>
      <p:ext uri="{BB962C8B-B14F-4D97-AF65-F5344CB8AC3E}">
        <p14:creationId xmlns:p14="http://schemas.microsoft.com/office/powerpoint/2010/main" val="32797945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Presentation</a:t>
            </a:r>
            <a:r>
              <a:rPr lang="fr-FR" dirty="0"/>
              <a:t> du plan du diapo</a:t>
            </a:r>
          </a:p>
        </p:txBody>
      </p:sp>
      <p:sp>
        <p:nvSpPr>
          <p:cNvPr id="4" name="Espace réservé du numéro de diapositive 3"/>
          <p:cNvSpPr>
            <a:spLocks noGrp="1"/>
          </p:cNvSpPr>
          <p:nvPr>
            <p:ph type="sldNum" sz="quarter" idx="5"/>
          </p:nvPr>
        </p:nvSpPr>
        <p:spPr/>
        <p:txBody>
          <a:bodyPr/>
          <a:lstStyle/>
          <a:p>
            <a:fld id="{D28FEFB8-215F-B443-8A37-FD586D873E95}" type="slidenum">
              <a:rPr lang="fr-FR" smtClean="0"/>
              <a:pPr/>
              <a:t>1</a:t>
            </a:fld>
            <a:endParaRPr lang="fr-FR"/>
          </a:p>
        </p:txBody>
      </p:sp>
    </p:spTree>
    <p:extLst>
      <p:ext uri="{BB962C8B-B14F-4D97-AF65-F5344CB8AC3E}">
        <p14:creationId xmlns:p14="http://schemas.microsoft.com/office/powerpoint/2010/main" val="2747024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préciser pourquoi on fait tel ou tel choix			</a:t>
            </a:r>
          </a:p>
        </p:txBody>
      </p:sp>
      <p:sp>
        <p:nvSpPr>
          <p:cNvPr id="4" name="Espace réservé du numéro de diapositive 3"/>
          <p:cNvSpPr>
            <a:spLocks noGrp="1"/>
          </p:cNvSpPr>
          <p:nvPr>
            <p:ph type="sldNum" sz="quarter" idx="10"/>
          </p:nvPr>
        </p:nvSpPr>
        <p:spPr/>
        <p:txBody>
          <a:bodyPr/>
          <a:lstStyle/>
          <a:p>
            <a:fld id="{D28FEFB8-215F-B443-8A37-FD586D873E95}" type="slidenum">
              <a:rPr lang="fr-FR" smtClean="0"/>
              <a:pPr/>
              <a:t>2</a:t>
            </a:fld>
            <a:endParaRPr lang="fr-FR"/>
          </a:p>
        </p:txBody>
      </p:sp>
    </p:spTree>
    <p:extLst>
      <p:ext uri="{BB962C8B-B14F-4D97-AF65-F5344CB8AC3E}">
        <p14:creationId xmlns:p14="http://schemas.microsoft.com/office/powerpoint/2010/main" val="247247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6" name="Espace réservé du numéro de diapositive 5"/>
          <p:cNvSpPr>
            <a:spLocks noGrp="1"/>
          </p:cNvSpPr>
          <p:nvPr>
            <p:ph type="sldNum" sz="quarter" idx="12"/>
          </p:nvPr>
        </p:nvSpPr>
        <p:spPr>
          <a:xfrm>
            <a:off x="8304028" y="6356350"/>
            <a:ext cx="624072" cy="365125"/>
          </a:xfrm>
          <a:prstGeom prst="rect">
            <a:avLst/>
          </a:prstGeom>
        </p:spPr>
        <p:txBody>
          <a:bodyPr/>
          <a:lstStyle>
            <a:lvl1pPr>
              <a:defRPr sz="1400">
                <a:solidFill>
                  <a:schemeClr val="bg1"/>
                </a:solidFill>
              </a:defRPr>
            </a:lvl1pPr>
          </a:lstStyle>
          <a:p>
            <a:fld id="{AC08A82B-8F97-FE4A-B5D9-C83A6F6A901E}"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r>
              <a:rPr lang="fr-FR"/>
              <a:t>CIO Mont de Marsan janvier 2021</a:t>
            </a:r>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r>
              <a:rPr lang="fr-FR"/>
              <a:t>CIO Mont de Marsan janvier 2021</a:t>
            </a: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AC08A82B-8F97-FE4A-B5D9-C83A6F6A901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adlet.com/ciomontdemarsan/enrouteverslelycee"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onisep.fr/Decouvrir-les-metiers" TargetMode="External"/><Relationship Id="rId5" Type="http://schemas.openxmlformats.org/officeDocument/2006/relationships/hyperlink" Target="http://www.onisep.fr/les-familles-de-metiers" TargetMode="External"/><Relationship Id="rId4" Type="http://schemas.openxmlformats.org/officeDocument/2006/relationships/hyperlink" Target="https://www.onisep.fr/Media/Regions/Nouvelle-Aquitaine/Aquitaine/Fichiers/03_Guides-d-orientation/En-classe-de-3e-preparer-son-orientation-rentree-2020"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hyperlink" Target="https://www.cio-montdemarsan.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hemeOverride" Target="../theme/themeOverride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hemeOverride" Target="../theme/themeOverride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hemeOverride" Target="../theme/themeOverride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78303" y="2737840"/>
            <a:ext cx="6416265" cy="3389313"/>
          </a:xfrm>
        </p:spPr>
        <p:txBody>
          <a:bodyPr>
            <a:normAutofit fontScale="90000"/>
          </a:bodyPr>
          <a:lstStyle/>
          <a:p>
            <a:r>
              <a:rPr lang="fr-FR" sz="4000" b="1" dirty="0">
                <a:latin typeface="Arial" panose="020B0604020202020204" pitchFamily="34" charset="0"/>
                <a:cs typeface="Arial" panose="020B0604020202020204" pitchFamily="34" charset="0"/>
              </a:rPr>
              <a:t>Choisir son orientation</a:t>
            </a:r>
            <a:r>
              <a:rPr lang="fr-FR" sz="3600" b="1" dirty="0">
                <a:latin typeface="Arial" panose="020B0604020202020204" pitchFamily="34" charset="0"/>
                <a:cs typeface="Arial" panose="020B0604020202020204" pitchFamily="34" charset="0"/>
              </a:rPr>
              <a:t/>
            </a:r>
            <a:br>
              <a:rPr lang="fr-FR" sz="3600" b="1" dirty="0">
                <a:latin typeface="Arial" panose="020B0604020202020204" pitchFamily="34" charset="0"/>
                <a:cs typeface="Arial" panose="020B0604020202020204" pitchFamily="34" charset="0"/>
              </a:rPr>
            </a:br>
            <a:r>
              <a:rPr lang="fr-FR" sz="8000" b="1" dirty="0">
                <a:latin typeface="Arial Black" panose="020B0A04020102020204" pitchFamily="34" charset="0"/>
                <a:cs typeface="Arial Bold"/>
              </a:rPr>
              <a:t>après la 3</a:t>
            </a:r>
            <a:r>
              <a:rPr lang="fr-FR" sz="8000" b="1" baseline="30000" dirty="0">
                <a:latin typeface="Arial Black" panose="020B0A04020102020204" pitchFamily="34" charset="0"/>
                <a:cs typeface="Arial Bold"/>
              </a:rPr>
              <a:t>e</a:t>
            </a:r>
            <a:r>
              <a:rPr lang="fr-FR" sz="8000" baseline="30000" dirty="0">
                <a:latin typeface="Arial Black" panose="020B0A04020102020204" pitchFamily="34" charset="0"/>
                <a:cs typeface="Arial Bold"/>
              </a:rPr>
              <a:t/>
            </a:r>
            <a:br>
              <a:rPr lang="fr-FR" sz="8000" baseline="30000" dirty="0">
                <a:latin typeface="Arial Black" panose="020B0A04020102020204" pitchFamily="34" charset="0"/>
                <a:cs typeface="Arial Bold"/>
              </a:rPr>
            </a:br>
            <a:r>
              <a:rPr lang="fr-FR" sz="7900" dirty="0">
                <a:latin typeface="Arial Black" panose="020B0A04020102020204" pitchFamily="34" charset="0"/>
                <a:cs typeface="Arial Bold"/>
              </a:rPr>
              <a:t/>
            </a:r>
            <a:br>
              <a:rPr lang="fr-FR" sz="7900" dirty="0">
                <a:latin typeface="Arial Black" panose="020B0A04020102020204" pitchFamily="34" charset="0"/>
                <a:cs typeface="Arial Bold"/>
              </a:rPr>
            </a:br>
            <a:r>
              <a:rPr lang="fr-FR" sz="7900" dirty="0">
                <a:latin typeface="Arial Black" panose="020B0A04020102020204" pitchFamily="34" charset="0"/>
                <a:cs typeface="Arial Bold"/>
              </a:rPr>
              <a:t> </a:t>
            </a:r>
            <a:endParaRPr lang="fr-FR" sz="4000" cap="all" dirty="0">
              <a:latin typeface="Arial"/>
              <a:cs typeface="Arial"/>
            </a:endParaRPr>
          </a:p>
        </p:txBody>
      </p:sp>
      <p:sp>
        <p:nvSpPr>
          <p:cNvPr id="4" name="Titre 19"/>
          <p:cNvSpPr txBox="1">
            <a:spLocks/>
          </p:cNvSpPr>
          <p:nvPr/>
        </p:nvSpPr>
        <p:spPr>
          <a:xfrm>
            <a:off x="1204248" y="6513513"/>
            <a:ext cx="6989841" cy="278186"/>
          </a:xfrm>
          <a:prstGeom prst="rect">
            <a:avLst/>
          </a:prstGeom>
          <a:no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000" cap="all" dirty="0">
                <a:latin typeface="Arial"/>
                <a:cs typeface="Arial"/>
              </a:rPr>
              <a:t>CIO Mont de Marsan janvier 2021</a:t>
            </a:r>
          </a:p>
        </p:txBody>
      </p:sp>
      <p:pic>
        <p:nvPicPr>
          <p:cNvPr id="1026" name="Picture 2" descr="CIO de Mont de Marsan - Liens">
            <a:extLst>
              <a:ext uri="{FF2B5EF4-FFF2-40B4-BE49-F238E27FC236}">
                <a16:creationId xmlns:a16="http://schemas.microsoft.com/office/drawing/2014/main" id="{98E130A2-ED2D-4B93-AFA5-6917760C4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13641" cy="1889720"/>
          </a:xfrm>
          <a:prstGeom prst="rect">
            <a:avLst/>
          </a:prstGeom>
          <a:noFill/>
          <a:extLst>
            <a:ext uri="{909E8E84-426E-40DD-AFC4-6F175D3DCCD1}">
              <a14:hiddenFill xmlns:a14="http://schemas.microsoft.com/office/drawing/2010/main">
                <a:solidFill>
                  <a:srgbClr val="FFFFFF"/>
                </a:solidFill>
              </a14:hiddenFill>
            </a:ext>
          </a:extLst>
        </p:spPr>
      </p:pic>
      <p:pic>
        <p:nvPicPr>
          <p:cNvPr id="7" name="Son enregistré">
            <a:hlinkClick r:id="" action="ppaction://media"/>
            <a:extLst>
              <a:ext uri="{FF2B5EF4-FFF2-40B4-BE49-F238E27FC236}">
                <a16:creationId xmlns:a16="http://schemas.microsoft.com/office/drawing/2014/main" id="{8A49C5A7-5968-4758-B55C-42C7C65669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200930739"/>
              </p:ext>
            </p:extLst>
          </p:nvPr>
        </p:nvGraphicFramePr>
        <p:xfrm>
          <a:off x="379759" y="997527"/>
          <a:ext cx="8571058" cy="5593068"/>
        </p:xfrm>
        <a:graphic>
          <a:graphicData uri="http://schemas.openxmlformats.org/drawingml/2006/table">
            <a:tbl>
              <a:tblPr/>
              <a:tblGrid>
                <a:gridCol w="3911668">
                  <a:extLst>
                    <a:ext uri="{9D8B030D-6E8A-4147-A177-3AD203B41FA5}">
                      <a16:colId xmlns:a16="http://schemas.microsoft.com/office/drawing/2014/main" val="20000"/>
                    </a:ext>
                  </a:extLst>
                </a:gridCol>
                <a:gridCol w="4659390">
                  <a:extLst>
                    <a:ext uri="{9D8B030D-6E8A-4147-A177-3AD203B41FA5}">
                      <a16:colId xmlns:a16="http://schemas.microsoft.com/office/drawing/2014/main" val="20001"/>
                    </a:ext>
                  </a:extLst>
                </a:gridCol>
              </a:tblGrid>
              <a:tr h="5505088">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ea typeface="MS PGothic" panose="020B0600070205080204" pitchFamily="34" charset="-128"/>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9pPr>
                    </a:lstStyle>
                    <a:p>
                      <a:pPr marL="0" indent="0">
                        <a:spcBef>
                          <a:spcPts val="600"/>
                        </a:spcBef>
                        <a:spcAft>
                          <a:spcPts val="0"/>
                        </a:spcAft>
                        <a:buClr>
                          <a:srgbClr val="FF6600"/>
                        </a:buClr>
                        <a:buSzPct val="93000"/>
                        <a:buFont typeface="Wingdings" charset="2"/>
                        <a:buNone/>
                      </a:pPr>
                      <a:r>
                        <a:rPr lang="fr-FR" sz="2400" b="1" dirty="0">
                          <a:solidFill>
                            <a:schemeClr val="tx1"/>
                          </a:solidFill>
                          <a:latin typeface="+mn-lt"/>
                        </a:rPr>
                        <a:t>Enseignements communs</a:t>
                      </a:r>
                    </a:p>
                    <a:p>
                      <a:pPr marL="0" indent="0">
                        <a:spcBef>
                          <a:spcPts val="600"/>
                        </a:spcBef>
                        <a:spcAft>
                          <a:spcPts val="0"/>
                        </a:spcAft>
                        <a:buClr>
                          <a:srgbClr val="FF6600"/>
                        </a:buClr>
                        <a:buSzPct val="93000"/>
                        <a:buFont typeface="Wingdings" charset="2"/>
                        <a:buNone/>
                      </a:pPr>
                      <a:r>
                        <a:rPr lang="fr-FR" sz="1600" b="1" dirty="0">
                          <a:solidFill>
                            <a:schemeClr val="tx1"/>
                          </a:solidFill>
                          <a:latin typeface="+mn-lt"/>
                          <a:cs typeface="Arial" panose="020B0604020202020204" pitchFamily="34" charset="0"/>
                        </a:rPr>
                        <a:t>(obligatoires)</a:t>
                      </a:r>
                    </a:p>
                    <a:p>
                      <a:pPr marL="342900" indent="-342900">
                        <a:spcBef>
                          <a:spcPts val="1200"/>
                        </a:spcBef>
                        <a:spcAft>
                          <a:spcPts val="600"/>
                        </a:spcAft>
                        <a:buClr>
                          <a:srgbClr val="C00000"/>
                        </a:buClr>
                        <a:buSzPct val="93000"/>
                        <a:buFont typeface="Arial" panose="020B0604020202020204" pitchFamily="34" charset="0"/>
                        <a:buChar char="•"/>
                      </a:pPr>
                      <a:r>
                        <a:rPr lang="fr-FR" sz="1400" b="0" dirty="0">
                          <a:solidFill>
                            <a:schemeClr val="tx1"/>
                          </a:solidFill>
                          <a:latin typeface="+mn-lt"/>
                        </a:rPr>
                        <a:t>Français </a:t>
                      </a:r>
                      <a:r>
                        <a:rPr lang="fr-FR" sz="1400" dirty="0">
                          <a:solidFill>
                            <a:schemeClr val="tx1"/>
                          </a:solidFill>
                        </a:rPr>
                        <a:t>►</a:t>
                      </a:r>
                      <a:r>
                        <a:rPr lang="fr-FR" sz="1400" b="0" dirty="0">
                          <a:solidFill>
                            <a:schemeClr val="tx1"/>
                          </a:solidFill>
                          <a:latin typeface="+mn-lt"/>
                        </a:rPr>
                        <a:t>4h</a:t>
                      </a:r>
                    </a:p>
                    <a:p>
                      <a:pPr marL="342900" marR="0" indent="-342900" algn="l" defTabSz="457200" rtl="0" eaLnBrk="1" fontAlgn="auto" latinLnBrk="0" hangingPunct="1">
                        <a:lnSpc>
                          <a:spcPct val="100000"/>
                        </a:lnSpc>
                        <a:spcBef>
                          <a:spcPts val="0"/>
                        </a:spcBef>
                        <a:spcAft>
                          <a:spcPts val="0"/>
                        </a:spcAft>
                        <a:buClr>
                          <a:srgbClr val="C00000"/>
                        </a:buClr>
                        <a:buSzPct val="93000"/>
                        <a:buFont typeface="Arial" panose="020B0604020202020204" pitchFamily="34" charset="0"/>
                        <a:buChar char="•"/>
                        <a:tabLst/>
                        <a:defRPr/>
                      </a:pPr>
                      <a:r>
                        <a:rPr lang="fr-FR" sz="1400" b="0" dirty="0">
                          <a:solidFill>
                            <a:schemeClr val="tx1"/>
                          </a:solidFill>
                          <a:latin typeface="+mn-lt"/>
                        </a:rPr>
                        <a:t>Histoire-géo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3h</a:t>
                      </a:r>
                      <a:endParaRPr lang="fr-FR" sz="1400" b="0" dirty="0">
                        <a:solidFill>
                          <a:schemeClr val="tx1"/>
                        </a:solidFill>
                        <a:latin typeface="+mn-lt"/>
                      </a:endParaRPr>
                    </a:p>
                    <a:p>
                      <a:pPr marL="342900" indent="-342900">
                        <a:buClr>
                          <a:srgbClr val="C00000"/>
                        </a:buClr>
                        <a:buSzPct val="93000"/>
                        <a:buFont typeface="Arial" panose="020B0604020202020204" pitchFamily="34" charset="0"/>
                        <a:buChar char="•"/>
                      </a:pPr>
                      <a:r>
                        <a:rPr lang="fr-FR" sz="1400" b="0" dirty="0">
                          <a:solidFill>
                            <a:schemeClr val="tx1"/>
                          </a:solidFill>
                          <a:latin typeface="+mn-lt"/>
                        </a:rPr>
                        <a:t>LVA et LVB (enveloppe globalisée)</a:t>
                      </a:r>
                      <a:r>
                        <a:rPr lang="fr-FR" sz="1400" b="0" baseline="0" dirty="0">
                          <a:solidFill>
                            <a:schemeClr val="tx1"/>
                          </a:solidFill>
                          <a:latin typeface="+mn-lt"/>
                        </a:rPr>
                        <a:t>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5h30</a:t>
                      </a:r>
                      <a:endParaRPr lang="fr-FR" sz="1400" b="0" dirty="0">
                        <a:solidFill>
                          <a:schemeClr val="tx1"/>
                        </a:solidFill>
                        <a:latin typeface="Calibri" panose="020F0502020204030204" pitchFamily="34" charset="0"/>
                        <a:cs typeface="Calibri" panose="020F0502020204030204" pitchFamily="34" charset="0"/>
                      </a:endParaRPr>
                    </a:p>
                    <a:p>
                      <a:pPr marL="342900" indent="-342900">
                        <a:buClr>
                          <a:srgbClr val="C00000"/>
                        </a:buClr>
                        <a:buSzPct val="93000"/>
                        <a:buFont typeface="Arial" panose="020B0604020202020204" pitchFamily="34" charset="0"/>
                        <a:buChar char="•"/>
                      </a:pPr>
                      <a:r>
                        <a:rPr lang="fr-FR" sz="1400" b="0" dirty="0">
                          <a:solidFill>
                            <a:schemeClr val="tx1"/>
                          </a:solidFill>
                          <a:latin typeface="+mn-lt"/>
                        </a:rPr>
                        <a:t>Sciences économiques et sociales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1h30</a:t>
                      </a:r>
                      <a:endParaRPr lang="fr-FR" sz="1400" b="0" dirty="0">
                        <a:solidFill>
                          <a:schemeClr val="tx1"/>
                        </a:solidFill>
                        <a:latin typeface="Calibri" panose="020F0502020204030204" pitchFamily="34" charset="0"/>
                        <a:cs typeface="Calibri" panose="020F0502020204030204" pitchFamily="34" charset="0"/>
                      </a:endParaRPr>
                    </a:p>
                    <a:p>
                      <a:pPr marL="342900" marR="0" indent="-342900" algn="l" defTabSz="457200" rtl="0" eaLnBrk="1" fontAlgn="auto" latinLnBrk="0" hangingPunct="1">
                        <a:lnSpc>
                          <a:spcPct val="100000"/>
                        </a:lnSpc>
                        <a:spcBef>
                          <a:spcPct val="20000"/>
                        </a:spcBef>
                        <a:spcAft>
                          <a:spcPts val="0"/>
                        </a:spcAft>
                        <a:buClr>
                          <a:srgbClr val="C00000"/>
                        </a:buClr>
                        <a:buSzPct val="93000"/>
                        <a:buFont typeface="Arial" panose="020B0604020202020204" pitchFamily="34" charset="0"/>
                        <a:buChar char="•"/>
                        <a:tabLst/>
                        <a:defRPr/>
                      </a:pPr>
                      <a:r>
                        <a:rPr lang="fr-FR" sz="1400" b="0" dirty="0">
                          <a:solidFill>
                            <a:schemeClr val="tx1"/>
                          </a:solidFill>
                          <a:latin typeface="+mn-lt"/>
                        </a:rPr>
                        <a:t>Maths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4h</a:t>
                      </a:r>
                    </a:p>
                    <a:p>
                      <a:pPr marL="342900" marR="0" indent="-342900" algn="l" defTabSz="457200" rtl="0" eaLnBrk="1" fontAlgn="auto" latinLnBrk="0" hangingPunct="1">
                        <a:lnSpc>
                          <a:spcPct val="100000"/>
                        </a:lnSpc>
                        <a:spcBef>
                          <a:spcPct val="20000"/>
                        </a:spcBef>
                        <a:spcAft>
                          <a:spcPts val="0"/>
                        </a:spcAft>
                        <a:buClr>
                          <a:srgbClr val="C00000"/>
                        </a:buClr>
                        <a:buSzPct val="93000"/>
                        <a:buFont typeface="Arial" panose="020B0604020202020204" pitchFamily="34" charset="0"/>
                        <a:buChar char="•"/>
                        <a:tabLst/>
                        <a:defRPr/>
                      </a:pP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Physique-chimie </a:t>
                      </a:r>
                      <a:r>
                        <a:rPr lang="fr-FR" sz="1400" dirty="0">
                          <a:solidFill>
                            <a:schemeClr val="tx1"/>
                          </a:solidFill>
                          <a:latin typeface="Calibri" panose="020F0502020204030204" pitchFamily="34" charset="0"/>
                          <a:cs typeface="Calibri" panose="020F0502020204030204" pitchFamily="34" charset="0"/>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3h</a:t>
                      </a:r>
                      <a:endParaRPr lang="fr-FR" sz="1400" b="0" kern="1200" dirty="0">
                        <a:solidFill>
                          <a:schemeClr val="tx1"/>
                        </a:solidFill>
                        <a:latin typeface="Century Gothic" panose="020B0502020202020204" pitchFamily="34" charset="0"/>
                        <a:ea typeface="MS PGothic" panose="020B0600070205080204" pitchFamily="34" charset="-128"/>
                        <a:cs typeface="+mn-cs"/>
                      </a:endParaRPr>
                    </a:p>
                    <a:p>
                      <a:pPr marL="342900" indent="-342900">
                        <a:buClr>
                          <a:srgbClr val="C00000"/>
                        </a:buClr>
                        <a:buSzPct val="93000"/>
                        <a:buFont typeface="Arial" panose="020B0604020202020204" pitchFamily="34" charset="0"/>
                        <a:buChar char="•"/>
                      </a:pPr>
                      <a:r>
                        <a:rPr lang="fr-FR" sz="1400" b="0" dirty="0">
                          <a:solidFill>
                            <a:schemeClr val="tx1"/>
                          </a:solidFill>
                          <a:latin typeface="+mn-lt"/>
                        </a:rPr>
                        <a:t>SVT</a:t>
                      </a:r>
                      <a:r>
                        <a:rPr lang="fr-FR" sz="1400" b="0" baseline="0" dirty="0">
                          <a:solidFill>
                            <a:schemeClr val="tx1"/>
                          </a:solidFill>
                          <a:latin typeface="+mn-lt"/>
                        </a:rPr>
                        <a:t> </a:t>
                      </a:r>
                      <a:r>
                        <a:rPr lang="mr-IN" sz="1400" b="0" baseline="0" dirty="0">
                          <a:solidFill>
                            <a:schemeClr val="tx1"/>
                          </a:solidFill>
                          <a:latin typeface="+mn-lt"/>
                        </a:rPr>
                        <a:t>–</a:t>
                      </a:r>
                      <a:r>
                        <a:rPr lang="fr-FR" sz="1400" b="0" baseline="0" dirty="0">
                          <a:solidFill>
                            <a:schemeClr val="tx1"/>
                          </a:solidFill>
                          <a:latin typeface="+mn-lt"/>
                        </a:rPr>
                        <a:t> Sciences de la vie et de la terre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1h30</a:t>
                      </a:r>
                      <a:endParaRPr lang="fr-FR" sz="1400" b="0" dirty="0">
                        <a:solidFill>
                          <a:schemeClr val="tx1"/>
                        </a:solidFill>
                        <a:latin typeface="+mn-lt"/>
                      </a:endParaRPr>
                    </a:p>
                    <a:p>
                      <a:pPr marL="342900" marR="0" indent="-342900" algn="l" defTabSz="457200" rtl="0" eaLnBrk="1" fontAlgn="auto" latinLnBrk="0" hangingPunct="1">
                        <a:lnSpc>
                          <a:spcPct val="100000"/>
                        </a:lnSpc>
                        <a:spcBef>
                          <a:spcPct val="20000"/>
                        </a:spcBef>
                        <a:spcAft>
                          <a:spcPts val="0"/>
                        </a:spcAft>
                        <a:buClr>
                          <a:srgbClr val="C00000"/>
                        </a:buClr>
                        <a:buSzPct val="93000"/>
                        <a:buFont typeface="Arial" panose="020B0604020202020204" pitchFamily="34" charset="0"/>
                        <a:buChar char="•"/>
                        <a:tabLst/>
                        <a:defRPr/>
                      </a:pPr>
                      <a:r>
                        <a:rPr lang="fr-FR" sz="1400" b="0" dirty="0">
                          <a:solidFill>
                            <a:schemeClr val="tx1"/>
                          </a:solidFill>
                          <a:latin typeface="+mn-lt"/>
                        </a:rPr>
                        <a:t>EPS </a:t>
                      </a:r>
                      <a:r>
                        <a:rPr lang="mr-IN" sz="1400" b="0" dirty="0">
                          <a:solidFill>
                            <a:schemeClr val="tx1"/>
                          </a:solidFill>
                          <a:latin typeface="+mn-lt"/>
                        </a:rPr>
                        <a:t>–</a:t>
                      </a:r>
                      <a:r>
                        <a:rPr lang="fr-FR" sz="1400" b="0" dirty="0">
                          <a:solidFill>
                            <a:schemeClr val="tx1"/>
                          </a:solidFill>
                          <a:latin typeface="+mn-lt"/>
                        </a:rPr>
                        <a:t> Éducation physique et sportive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2h </a:t>
                      </a:r>
                      <a:endParaRPr lang="fr-FR" sz="1400" b="0" dirty="0">
                        <a:solidFill>
                          <a:schemeClr val="tx1"/>
                        </a:solidFill>
                        <a:latin typeface="+mn-lt"/>
                      </a:endParaRPr>
                    </a:p>
                    <a:p>
                      <a:pPr marL="342900" indent="-342900">
                        <a:buClr>
                          <a:srgbClr val="C00000"/>
                        </a:buClr>
                        <a:buSzPct val="93000"/>
                        <a:buFont typeface="Arial" panose="020B0604020202020204" pitchFamily="34" charset="0"/>
                        <a:buChar char="•"/>
                      </a:pPr>
                      <a:r>
                        <a:rPr lang="fr-FR" sz="1400" b="0" dirty="0">
                          <a:solidFill>
                            <a:schemeClr val="tx1"/>
                          </a:solidFill>
                          <a:latin typeface="+mn-lt"/>
                        </a:rPr>
                        <a:t>EMC </a:t>
                      </a:r>
                      <a:r>
                        <a:rPr lang="mr-IN" sz="1400" b="0" dirty="0">
                          <a:solidFill>
                            <a:schemeClr val="tx1"/>
                          </a:solidFill>
                          <a:latin typeface="+mn-lt"/>
                        </a:rPr>
                        <a:t>–</a:t>
                      </a:r>
                      <a:r>
                        <a:rPr lang="fr-FR" sz="1400" b="0" dirty="0">
                          <a:solidFill>
                            <a:schemeClr val="tx1"/>
                          </a:solidFill>
                          <a:latin typeface="+mn-lt"/>
                        </a:rPr>
                        <a:t> Enseignement moral et civique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18h/an</a:t>
                      </a:r>
                      <a:r>
                        <a:rPr lang="fr-FR" sz="1400" dirty="0">
                          <a:solidFill>
                            <a:schemeClr val="tx1"/>
                          </a:solidFill>
                          <a:latin typeface="+mn-lt"/>
                          <a:cs typeface="Arial" panose="020B0604020202020204" pitchFamily="34" charset="0"/>
                        </a:rPr>
                        <a:t> </a:t>
                      </a:r>
                    </a:p>
                    <a:p>
                      <a:pPr marL="342900" indent="-342900">
                        <a:buClr>
                          <a:srgbClr val="C00000"/>
                        </a:buClr>
                        <a:buSzPct val="93000"/>
                        <a:buFont typeface="Arial" panose="020B0604020202020204" pitchFamily="34" charset="0"/>
                        <a:buChar char="•"/>
                      </a:pPr>
                      <a:r>
                        <a:rPr lang="fr-FR" sz="1400" dirty="0">
                          <a:solidFill>
                            <a:schemeClr val="tx1"/>
                          </a:solidFill>
                          <a:latin typeface="+mn-lt"/>
                          <a:cs typeface="Arial" panose="020B0604020202020204" pitchFamily="34" charset="0"/>
                        </a:rPr>
                        <a:t>Sciences numériques et technologie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1h30</a:t>
                      </a:r>
                      <a:endParaRPr lang="fr-FR" sz="1400" dirty="0">
                        <a:solidFill>
                          <a:schemeClr val="tx1"/>
                        </a:solidFill>
                        <a:latin typeface="+mn-lt"/>
                        <a:cs typeface="Arial" panose="020B0604020202020204" pitchFamily="34" charset="0"/>
                      </a:endParaRPr>
                    </a:p>
                    <a:p>
                      <a:pPr marL="342900" indent="-342900">
                        <a:buClr>
                          <a:srgbClr val="C00000"/>
                        </a:buClr>
                        <a:buSzPct val="93000"/>
                        <a:buFont typeface="Arial" panose="020B0604020202020204" pitchFamily="34" charset="0"/>
                        <a:buChar char="•"/>
                      </a:pPr>
                      <a:endParaRPr lang="fr-FR" sz="1400" dirty="0">
                        <a:solidFill>
                          <a:schemeClr val="tx1"/>
                        </a:solidFill>
                        <a:latin typeface="+mn-lt"/>
                        <a:cs typeface="Arial" panose="020B0604020202020204" pitchFamily="34" charset="0"/>
                      </a:endParaRPr>
                    </a:p>
                    <a:p>
                      <a:pPr marL="342900" indent="-342900">
                        <a:buClr>
                          <a:srgbClr val="C00000"/>
                        </a:buClr>
                        <a:buSzPct val="93000"/>
                        <a:buFont typeface="Arial" panose="020B0604020202020204" pitchFamily="34" charset="0"/>
                        <a:buChar char="•"/>
                      </a:pPr>
                      <a:endParaRPr lang="fr-FR" sz="1400" dirty="0">
                        <a:solidFill>
                          <a:schemeClr val="tx1"/>
                        </a:solidFill>
                        <a:latin typeface="+mn-lt"/>
                        <a:cs typeface="Arial" panose="020B0604020202020204" pitchFamily="34" charset="0"/>
                      </a:endParaRPr>
                    </a:p>
                    <a:p>
                      <a:pPr marL="342900" indent="-342900">
                        <a:buClr>
                          <a:srgbClr val="C00000"/>
                        </a:buClr>
                        <a:buSzPct val="93000"/>
                        <a:buFont typeface="Arial" panose="020B0604020202020204" pitchFamily="34" charset="0"/>
                        <a:buChar char="•"/>
                      </a:pPr>
                      <a:endParaRPr lang="fr-FR" sz="1400" dirty="0">
                        <a:solidFill>
                          <a:schemeClr val="tx1"/>
                        </a:solidFill>
                        <a:latin typeface="+mn-lt"/>
                        <a:cs typeface="Arial" panose="020B0604020202020204" pitchFamily="34" charset="0"/>
                      </a:endParaRPr>
                    </a:p>
                    <a:p>
                      <a:pPr marL="342900" indent="-342900">
                        <a:buClr>
                          <a:srgbClr val="C00000"/>
                        </a:buClr>
                        <a:buSzPct val="93000"/>
                        <a:buFont typeface="Arial" panose="020B0604020202020204" pitchFamily="34" charset="0"/>
                        <a:buChar char="•"/>
                      </a:pPr>
                      <a:endParaRPr lang="fr-FR" sz="1400" dirty="0">
                        <a:solidFill>
                          <a:schemeClr val="tx1"/>
                        </a:solidFill>
                        <a:latin typeface="+mn-lt"/>
                        <a:cs typeface="Arial" panose="020B0604020202020204" pitchFamily="34" charset="0"/>
                      </a:endParaRPr>
                    </a:p>
                    <a:p>
                      <a:pPr marL="0" indent="0">
                        <a:buClr>
                          <a:srgbClr val="C00000"/>
                        </a:buClr>
                        <a:buSzPct val="93000"/>
                        <a:buFont typeface="Arial" panose="020B0604020202020204" pitchFamily="34" charset="0"/>
                        <a:buNone/>
                      </a:pPr>
                      <a:r>
                        <a:rPr lang="fr-FR" sz="1400" dirty="0">
                          <a:solidFill>
                            <a:schemeClr val="tx1"/>
                          </a:solidFill>
                          <a:latin typeface="+mn-lt"/>
                          <a:cs typeface="Arial" panose="020B0604020202020204" pitchFamily="34" charset="0"/>
                        </a:rPr>
                        <a:t>Accompagnement personnalisé</a:t>
                      </a:r>
                    </a:p>
                    <a:p>
                      <a:pPr marL="0" indent="0">
                        <a:buClr>
                          <a:srgbClr val="C00000"/>
                        </a:buClr>
                        <a:buSzPct val="93000"/>
                        <a:buFont typeface="Arial" panose="020B0604020202020204" pitchFamily="34" charset="0"/>
                        <a:buNone/>
                      </a:pPr>
                      <a:r>
                        <a:rPr lang="fr-FR" sz="1400" dirty="0">
                          <a:solidFill>
                            <a:schemeClr val="tx1"/>
                          </a:solidFill>
                          <a:latin typeface="+mn-lt"/>
                          <a:cs typeface="Arial" panose="020B0604020202020204" pitchFamily="34" charset="0"/>
                        </a:rPr>
                        <a:t>Accompagnement au choix de l’orientation</a:t>
                      </a:r>
                    </a:p>
                    <a:p>
                      <a:pPr marL="0" indent="0">
                        <a:buClr>
                          <a:srgbClr val="C00000"/>
                        </a:buClr>
                        <a:buSzPct val="93000"/>
                        <a:buFont typeface="Arial" panose="020B0604020202020204" pitchFamily="34" charset="0"/>
                        <a:buNone/>
                      </a:pPr>
                      <a:r>
                        <a:rPr lang="fr-FR" sz="1400" dirty="0">
                          <a:solidFill>
                            <a:schemeClr val="tx1"/>
                          </a:solidFill>
                          <a:latin typeface="+mn-lt"/>
                          <a:cs typeface="Arial" panose="020B0604020202020204" pitchFamily="34" charset="0"/>
                        </a:rPr>
                        <a:t>Heures de vie de classe</a:t>
                      </a:r>
                    </a:p>
                  </a:txBody>
                  <a:tcPr marT="45714" marB="45714"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buFont typeface="Arial" panose="020B0604020202020204" pitchFamily="34" charset="0"/>
                        <a:defRPr sz="2000">
                          <a:solidFill>
                            <a:srgbClr val="7F7F7F"/>
                          </a:solidFill>
                          <a:latin typeface="Century Gothic" panose="020B0502020202020204" pitchFamily="34" charset="0"/>
                          <a:ea typeface="MS PGothic" panose="020B0600070205080204" pitchFamily="34" charset="-128"/>
                        </a:defRPr>
                      </a:lvl1pPr>
                      <a:lvl2pPr marL="742950" indent="-285750">
                        <a:spcBef>
                          <a:spcPct val="20000"/>
                        </a:spcBef>
                        <a:buFont typeface="Courier New" panose="02070309020205020404" pitchFamily="49" charset="0"/>
                        <a:defRPr sz="1400">
                          <a:solidFill>
                            <a:srgbClr val="7F7F7F"/>
                          </a:solidFill>
                          <a:latin typeface="Century Gothic" panose="020B0502020202020204" pitchFamily="34" charset="0"/>
                          <a:ea typeface="MS PGothic" panose="020B0600070205080204" pitchFamily="34" charset="-128"/>
                        </a:defRPr>
                      </a:lvl2pPr>
                      <a:lvl3pPr marL="1143000" indent="-228600">
                        <a:spcBef>
                          <a:spcPct val="20000"/>
                        </a:spcBef>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3pPr>
                      <a:lvl4pPr marL="1600200" indent="-228600">
                        <a:spcBef>
                          <a:spcPct val="20000"/>
                        </a:spcBef>
                        <a:buFont typeface="Courier New" panose="02070309020205020404" pitchFamily="49" charset="0"/>
                        <a:defRPr sz="1400">
                          <a:solidFill>
                            <a:srgbClr val="7F7F7F"/>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400">
                          <a:solidFill>
                            <a:srgbClr val="7F7F7F"/>
                          </a:solidFill>
                          <a:latin typeface="Century Gothic" panose="020B0502020202020204" pitchFamily="34" charset="0"/>
                          <a:ea typeface="MS PGothic" panose="020B0600070205080204" pitchFamily="34" charset="-128"/>
                        </a:defRPr>
                      </a:lvl9pPr>
                    </a:lstStyle>
                    <a:p>
                      <a:pPr marL="0" indent="0">
                        <a:spcBef>
                          <a:spcPts val="600"/>
                        </a:spcBef>
                        <a:buClr>
                          <a:srgbClr val="C00000"/>
                        </a:buClr>
                        <a:buFont typeface="Calibri" pitchFamily="34" charset="0"/>
                        <a:buNone/>
                      </a:pPr>
                      <a:r>
                        <a:rPr lang="fr-FR" sz="2400" b="1" dirty="0">
                          <a:solidFill>
                            <a:schemeClr val="tx1"/>
                          </a:solidFill>
                          <a:latin typeface="+mn-lt"/>
                        </a:rPr>
                        <a:t>Enseignements</a:t>
                      </a:r>
                      <a:r>
                        <a:rPr lang="fr-FR" sz="2400" b="1" baseline="0" dirty="0">
                          <a:solidFill>
                            <a:schemeClr val="tx1"/>
                          </a:solidFill>
                          <a:latin typeface="+mn-lt"/>
                        </a:rPr>
                        <a:t> </a:t>
                      </a:r>
                      <a:r>
                        <a:rPr lang="fr-FR" sz="2400" b="1" dirty="0">
                          <a:solidFill>
                            <a:schemeClr val="tx1"/>
                          </a:solidFill>
                          <a:latin typeface="+mn-lt"/>
                        </a:rPr>
                        <a:t>optionnels</a:t>
                      </a:r>
                    </a:p>
                    <a:p>
                      <a:pPr marL="0" indent="0">
                        <a:spcBef>
                          <a:spcPts val="600"/>
                        </a:spcBef>
                        <a:buClr>
                          <a:srgbClr val="C00000"/>
                        </a:buClr>
                        <a:buFont typeface="Calibri" pitchFamily="34" charset="0"/>
                        <a:buNone/>
                      </a:pPr>
                      <a:r>
                        <a:rPr lang="fr-FR" sz="1600" b="1" dirty="0">
                          <a:solidFill>
                            <a:schemeClr val="tx1"/>
                          </a:solidFill>
                          <a:latin typeface="+mn-lt"/>
                        </a:rPr>
                        <a:t>(facultatifs et selon les lycées)</a:t>
                      </a:r>
                    </a:p>
                    <a:p>
                      <a:pPr marL="0" indent="0">
                        <a:spcBef>
                          <a:spcPts val="600"/>
                        </a:spcBef>
                        <a:buClr>
                          <a:srgbClr val="C00000"/>
                        </a:buClr>
                        <a:buFont typeface="Calibri" pitchFamily="34" charset="0"/>
                        <a:buNone/>
                      </a:pPr>
                      <a:endParaRPr lang="fr-FR" sz="1600" b="1" dirty="0">
                        <a:solidFill>
                          <a:schemeClr val="tx1"/>
                        </a:solidFill>
                        <a:latin typeface="+mn-lt"/>
                      </a:endParaRPr>
                    </a:p>
                    <a:p>
                      <a:pPr marL="285750" indent="-285750">
                        <a:spcBef>
                          <a:spcPts val="600"/>
                        </a:spcBef>
                        <a:spcAft>
                          <a:spcPts val="600"/>
                        </a:spcAft>
                        <a:buClr>
                          <a:srgbClr val="92D050"/>
                        </a:buClr>
                        <a:buFont typeface="Wingdings" panose="05000000000000000000" pitchFamily="2" charset="2"/>
                        <a:buChar char="î"/>
                      </a:pPr>
                      <a:r>
                        <a:rPr lang="fr-FR" sz="1400" b="1" u="sng" dirty="0">
                          <a:solidFill>
                            <a:schemeClr val="tx1"/>
                          </a:solidFill>
                          <a:latin typeface="+mn-lt"/>
                        </a:rPr>
                        <a:t>1 enseignement général</a:t>
                      </a:r>
                      <a:r>
                        <a:rPr lang="fr-FR" sz="1400" b="1" dirty="0">
                          <a:solidFill>
                            <a:schemeClr val="tx1"/>
                          </a:solidFill>
                          <a:latin typeface="+mn-lt"/>
                        </a:rPr>
                        <a:t>, au choix  </a:t>
                      </a:r>
                    </a:p>
                    <a:p>
                      <a:pPr marL="285750" marR="0" indent="-285750" algn="l" defTabSz="4572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fr-FR" sz="1400" b="0" kern="1200" dirty="0">
                          <a:solidFill>
                            <a:schemeClr val="tx1"/>
                          </a:solidFill>
                          <a:latin typeface="+mn-lt"/>
                          <a:ea typeface="MS PGothic" panose="020B0600070205080204" pitchFamily="34" charset="-128"/>
                          <a:cs typeface="+mn-cs"/>
                        </a:rPr>
                        <a:t>Arts : arts</a:t>
                      </a:r>
                      <a:r>
                        <a:rPr lang="fr-FR" sz="1400" b="0" kern="1200" baseline="0" dirty="0">
                          <a:solidFill>
                            <a:schemeClr val="tx1"/>
                          </a:solidFill>
                          <a:latin typeface="+mn-lt"/>
                          <a:ea typeface="MS PGothic" panose="020B0600070205080204" pitchFamily="34" charset="-128"/>
                          <a:cs typeface="+mn-cs"/>
                        </a:rPr>
                        <a:t> plastiques ou cinéma-audiovisuel, danse, histoire des arts, musique </a:t>
                      </a:r>
                      <a:r>
                        <a:rPr lang="fr-FR" sz="1400" dirty="0">
                          <a:solidFill>
                            <a:schemeClr val="tx1"/>
                          </a:solidFill>
                          <a:latin typeface="+mn-lt"/>
                        </a:rPr>
                        <a:t>►</a:t>
                      </a:r>
                      <a:r>
                        <a:rPr lang="fr-FR" sz="1400" b="0" kern="1200" dirty="0">
                          <a:solidFill>
                            <a:schemeClr val="tx1"/>
                          </a:solidFill>
                          <a:latin typeface="+mn-lt"/>
                          <a:ea typeface="MS PGothic" panose="020B0600070205080204" pitchFamily="34" charset="-128"/>
                          <a:cs typeface="Calibri" panose="020F0502020204030204" pitchFamily="34" charset="0"/>
                        </a:rPr>
                        <a:t>3 h</a:t>
                      </a:r>
                      <a:endParaRPr lang="fr-FR" sz="1400" b="0" kern="1200" baseline="0" dirty="0">
                        <a:solidFill>
                          <a:schemeClr val="tx1"/>
                        </a:solidFill>
                        <a:latin typeface="+mn-lt"/>
                        <a:ea typeface="MS PGothic" panose="020B0600070205080204" pitchFamily="34" charset="-128"/>
                        <a:cs typeface="+mn-cs"/>
                      </a:endParaRPr>
                    </a:p>
                    <a:p>
                      <a:pPr marL="285750" marR="0" indent="-285750" algn="l" defTabSz="4572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LVC étrangère ou régionale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a:t>
                      </a:r>
                      <a:r>
                        <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p>
                    <a:p>
                      <a:pPr marL="285750" marR="0" indent="-285750" algn="l" defTabSz="4572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Langues et cultures de l’Antiquité (LCA) latin*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a:t>
                      </a:r>
                      <a:endParaRPr lang="fr-FR" sz="1400" b="0" kern="1200" baseline="0" dirty="0">
                        <a:solidFill>
                          <a:schemeClr val="tx1"/>
                        </a:solidFill>
                        <a:latin typeface="Century Gothic" panose="020B0502020202020204" pitchFamily="34" charset="0"/>
                        <a:ea typeface="MS PGothic" panose="020B0600070205080204" pitchFamily="34" charset="-128"/>
                        <a:cs typeface="+mn-cs"/>
                      </a:endParaRPr>
                    </a:p>
                    <a:p>
                      <a:pPr marL="285750" marR="0" indent="-285750" algn="l" defTabSz="4572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Langues et cultures de l’Antiquité (LCA) grec*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a:t>
                      </a:r>
                      <a:endParaRPr lang="fr-FR" sz="1400" b="0" kern="1200" baseline="0" dirty="0">
                        <a:solidFill>
                          <a:schemeClr val="tx1"/>
                        </a:solidFill>
                        <a:latin typeface="Century Gothic" panose="020B0502020202020204" pitchFamily="34" charset="0"/>
                        <a:ea typeface="MS PGothic" panose="020B0600070205080204" pitchFamily="34" charset="-128"/>
                        <a:cs typeface="+mn-cs"/>
                      </a:endParaRPr>
                    </a:p>
                    <a:p>
                      <a:pPr marL="285750" marR="0" indent="-285750" algn="l" defTabSz="4572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fr-FR" sz="1400" b="0" baseline="0" dirty="0">
                          <a:solidFill>
                            <a:schemeClr val="tx1"/>
                          </a:solidFill>
                          <a:latin typeface="+mn-lt"/>
                        </a:rPr>
                        <a:t>Éducation physique et sportive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a:t>
                      </a:r>
                      <a:endParaRPr lang="fr-FR" sz="1400" b="0" baseline="0" dirty="0">
                        <a:solidFill>
                          <a:schemeClr val="tx1"/>
                        </a:solidFill>
                        <a:latin typeface="+mn-lt"/>
                      </a:endParaRPr>
                    </a:p>
                    <a:p>
                      <a:pPr marL="285750" marR="0" indent="-285750" algn="l" defTabSz="4572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lang="fr-FR" sz="1400" b="0" baseline="0" dirty="0">
                          <a:solidFill>
                            <a:schemeClr val="tx1"/>
                          </a:solidFill>
                          <a:latin typeface="+mn-lt"/>
                        </a:rPr>
                        <a:t>Écologie, agronomie, territoires-développement durable (</a:t>
                      </a:r>
                      <a:r>
                        <a:rPr lang="fr-FR" sz="1400" b="0" kern="1200" baseline="0" dirty="0">
                          <a:solidFill>
                            <a:schemeClr val="tx1"/>
                          </a:solidFill>
                          <a:latin typeface="+mn-lt"/>
                          <a:ea typeface="MS PGothic" panose="020B0600070205080204" pitchFamily="34" charset="-128"/>
                          <a:cs typeface="+mn-cs"/>
                        </a:rPr>
                        <a:t>EATDD</a:t>
                      </a:r>
                      <a:r>
                        <a:rPr lang="fr-FR" sz="1400" b="0" kern="1200" baseline="0" dirty="0">
                          <a:solidFill>
                            <a:schemeClr val="tx1"/>
                          </a:solidFill>
                          <a:latin typeface="Century Gothic" panose="020B0502020202020204" pitchFamily="34" charset="0"/>
                          <a:ea typeface="MS PGothic" panose="020B0600070205080204" pitchFamily="34" charset="-128"/>
                          <a:cs typeface="+mn-cs"/>
                        </a:rPr>
                        <a:t>, </a:t>
                      </a:r>
                      <a:r>
                        <a:rPr lang="fr-FR" sz="1400" b="0" i="1" baseline="0" dirty="0">
                          <a:solidFill>
                            <a:schemeClr val="tx1"/>
                          </a:solidFill>
                          <a:latin typeface="+mn-lt"/>
                        </a:rPr>
                        <a:t>en lycée agricole</a:t>
                      </a:r>
                      <a:r>
                        <a:rPr lang="fr-FR" sz="1400" b="0" baseline="0" dirty="0">
                          <a:solidFill>
                            <a:schemeClr val="tx1"/>
                          </a:solidFill>
                          <a:latin typeface="+mn-lt"/>
                        </a:rPr>
                        <a:t>)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a:t>
                      </a:r>
                      <a:r>
                        <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endParaRPr lang="fr-FR" sz="1400" b="0" baseline="0" dirty="0">
                        <a:solidFill>
                          <a:schemeClr val="tx1"/>
                        </a:solidFill>
                        <a:latin typeface="+mn-lt"/>
                      </a:endParaRPr>
                    </a:p>
                    <a:p>
                      <a:pPr marL="0" indent="0">
                        <a:spcBef>
                          <a:spcPts val="0"/>
                        </a:spcBef>
                        <a:buClr>
                          <a:srgbClr val="C00000"/>
                        </a:buClr>
                        <a:buFont typeface="Arial" panose="020B0604020202020204" pitchFamily="34" charset="0"/>
                        <a:buNone/>
                      </a:pPr>
                      <a:endParaRPr lang="fr-FR" sz="1400" b="0" baseline="0" dirty="0">
                        <a:solidFill>
                          <a:schemeClr val="tx1"/>
                        </a:solidFill>
                        <a:latin typeface="+mn-lt"/>
                      </a:endParaRPr>
                    </a:p>
                    <a:p>
                      <a:pPr marL="285750" indent="-285750">
                        <a:spcBef>
                          <a:spcPts val="0"/>
                        </a:spcBef>
                        <a:spcAft>
                          <a:spcPts val="600"/>
                        </a:spcAft>
                        <a:buClr>
                          <a:schemeClr val="accent3"/>
                        </a:buClr>
                        <a:buFont typeface="Wingdings" panose="05000000000000000000" pitchFamily="2" charset="2"/>
                        <a:buChar char="î"/>
                      </a:pPr>
                      <a:r>
                        <a:rPr lang="fr-FR" sz="1400" b="1" u="sng" dirty="0">
                          <a:solidFill>
                            <a:schemeClr val="tx1"/>
                          </a:solidFill>
                          <a:latin typeface="+mn-lt"/>
                        </a:rPr>
                        <a:t>1 enseignement technologique</a:t>
                      </a:r>
                      <a:r>
                        <a:rPr lang="fr-FR" sz="1400" b="1" dirty="0">
                          <a:solidFill>
                            <a:schemeClr val="tx1"/>
                          </a:solidFill>
                          <a:latin typeface="+mn-lt"/>
                        </a:rPr>
                        <a:t>, au choix</a:t>
                      </a:r>
                    </a:p>
                    <a:p>
                      <a:pPr marL="285750" indent="-285750">
                        <a:spcBef>
                          <a:spcPts val="0"/>
                        </a:spcBef>
                        <a:buClr>
                          <a:srgbClr val="FF0000"/>
                        </a:buClr>
                        <a:buFont typeface="Arial" panose="020B0604020202020204" pitchFamily="34" charset="0"/>
                        <a:buChar char="•"/>
                      </a:pPr>
                      <a:r>
                        <a:rPr lang="fr-FR" sz="1400" b="0" dirty="0">
                          <a:solidFill>
                            <a:schemeClr val="tx1"/>
                          </a:solidFill>
                          <a:latin typeface="+mn-lt"/>
                        </a:rPr>
                        <a:t>Management et gestion</a:t>
                      </a:r>
                    </a:p>
                    <a:p>
                      <a:pPr marL="285750" indent="-285750">
                        <a:spcBef>
                          <a:spcPts val="0"/>
                        </a:spcBef>
                        <a:buClr>
                          <a:srgbClr val="FF0000"/>
                        </a:buClr>
                        <a:buFont typeface="Arial" panose="020B0604020202020204" pitchFamily="34" charset="0"/>
                        <a:buChar char="•"/>
                      </a:pPr>
                      <a:r>
                        <a:rPr lang="fr-FR" sz="1400" b="0" dirty="0">
                          <a:solidFill>
                            <a:schemeClr val="tx1"/>
                          </a:solidFill>
                          <a:latin typeface="+mn-lt"/>
                        </a:rPr>
                        <a:t>Biotechnologies, </a:t>
                      </a:r>
                    </a:p>
                    <a:p>
                      <a:pPr marL="285750" marR="0" indent="-285750" algn="l" defTabSz="4572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fr-FR" sz="1400" b="0" baseline="0" dirty="0">
                          <a:solidFill>
                            <a:schemeClr val="tx1"/>
                          </a:solidFill>
                          <a:latin typeface="+mn-lt"/>
                        </a:rPr>
                        <a:t>Création et culture - design)</a:t>
                      </a:r>
                      <a:r>
                        <a:rPr lang="fr-FR" sz="1400" dirty="0">
                          <a:solidFill>
                            <a:schemeClr val="tx1"/>
                          </a:solidFill>
                        </a:rPr>
                        <a:t> ►</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1 h 30</a:t>
                      </a:r>
                      <a:r>
                        <a:rPr lang="fr-FR" sz="1400" b="0" kern="1200" baseline="0" dirty="0">
                          <a:solidFill>
                            <a:schemeClr val="tx1"/>
                          </a:solidFill>
                          <a:latin typeface="Century Gothic" panose="020B0502020202020204" pitchFamily="34" charset="0"/>
                          <a:ea typeface="MS PGothic" panose="020B0600070205080204" pitchFamily="34" charset="-128"/>
                          <a:cs typeface="+mn-cs"/>
                        </a:rPr>
                        <a:t> </a:t>
                      </a:r>
                    </a:p>
                    <a:p>
                      <a:pPr marL="285750" marR="0" indent="-285750" algn="l" defTabSz="4572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Création et innovation technologique </a:t>
                      </a:r>
                      <a:r>
                        <a:rPr lang="fr-FR" sz="1400" dirty="0">
                          <a:solidFill>
                            <a:schemeClr val="tx1"/>
                          </a:solidFill>
                          <a:latin typeface="Calibri" panose="020F0502020204030204" pitchFamily="34" charset="0"/>
                          <a:cs typeface="Calibri" panose="020F0502020204030204" pitchFamily="34" charset="0"/>
                        </a:rPr>
                        <a:t>► </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6h</a:t>
                      </a:r>
                      <a:endParaRPr lang="fr-FR" sz="14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pPr marL="285750" indent="-285750">
                        <a:spcBef>
                          <a:spcPts val="0"/>
                        </a:spcBef>
                        <a:buClr>
                          <a:srgbClr val="FF0000"/>
                        </a:buClr>
                        <a:buFont typeface="Arial" panose="020B0604020202020204" pitchFamily="34" charset="0"/>
                        <a:buChar char="•"/>
                      </a:pPr>
                      <a:r>
                        <a:rPr lang="fr-FR" sz="1400" b="0" baseline="0" dirty="0">
                          <a:solidFill>
                            <a:schemeClr val="tx1"/>
                          </a:solidFill>
                          <a:latin typeface="+mn-lt"/>
                        </a:rPr>
                        <a:t>Hippologie et équitation ou autres pratique sportive</a:t>
                      </a:r>
                    </a:p>
                    <a:p>
                      <a:pPr marL="285750" indent="-285750">
                        <a:spcBef>
                          <a:spcPts val="0"/>
                        </a:spcBef>
                        <a:buClr>
                          <a:srgbClr val="FF0000"/>
                        </a:buClr>
                        <a:buFont typeface="Arial" panose="020B0604020202020204" pitchFamily="34" charset="0"/>
                        <a:buChar char="•"/>
                      </a:pPr>
                      <a:r>
                        <a:rPr lang="fr-FR" sz="1400" b="0" baseline="0" dirty="0">
                          <a:solidFill>
                            <a:schemeClr val="tx1"/>
                          </a:solidFill>
                          <a:latin typeface="+mn-lt"/>
                        </a:rPr>
                        <a:t>Pratiques sociales et culturelle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 </a:t>
                      </a:r>
                    </a:p>
                    <a:p>
                      <a:pPr marL="285750" indent="-285750">
                        <a:spcBef>
                          <a:spcPts val="0"/>
                        </a:spcBef>
                        <a:buClr>
                          <a:srgbClr val="FF0000"/>
                        </a:buClr>
                        <a:buFont typeface="Arial" panose="020B0604020202020204" pitchFamily="34" charset="0"/>
                        <a:buChar char="•"/>
                      </a:pPr>
                      <a:r>
                        <a:rPr lang="fr-FR" sz="1400" b="0" baseline="0" dirty="0">
                          <a:solidFill>
                            <a:schemeClr val="tx1"/>
                          </a:solidFill>
                          <a:latin typeface="+mn-lt"/>
                        </a:rPr>
                        <a:t>Pratiques professionnelles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3 h </a:t>
                      </a:r>
                      <a:endParaRPr lang="fr-FR" sz="1400" b="0" baseline="0" dirty="0">
                        <a:solidFill>
                          <a:schemeClr val="tx1"/>
                        </a:solidFill>
                        <a:latin typeface="+mn-lt"/>
                      </a:endParaRPr>
                    </a:p>
                    <a:p>
                      <a:pPr marL="285750" marR="0" indent="-285750" algn="l" defTabSz="4572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fr-FR" sz="1400" b="0" baseline="0" dirty="0">
                          <a:solidFill>
                            <a:schemeClr val="tx1"/>
                          </a:solidFill>
                          <a:latin typeface="+mn-lt"/>
                        </a:rPr>
                        <a:t>Santé et social </a:t>
                      </a:r>
                      <a:r>
                        <a:rPr lang="fr-FR" sz="1400" dirty="0">
                          <a:solidFill>
                            <a:schemeClr val="tx1"/>
                          </a:solidFill>
                        </a:rPr>
                        <a:t>►</a:t>
                      </a:r>
                      <a:r>
                        <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1 h 30</a:t>
                      </a:r>
                    </a:p>
                    <a:p>
                      <a:pPr marL="285750" marR="0" indent="-285750" algn="l" defTabSz="4572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lang="fr-FR" sz="14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txBody>
                  <a:tcPr marT="45714" marB="457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9E1"/>
                    </a:solidFill>
                  </a:tcPr>
                </a:tc>
                <a:extLst>
                  <a:ext uri="{0D108BD9-81ED-4DB2-BD59-A6C34878D82A}">
                    <a16:rowId xmlns:a16="http://schemas.microsoft.com/office/drawing/2014/main" val="10000"/>
                  </a:ext>
                </a:extLst>
              </a:tr>
            </a:tbl>
          </a:graphicData>
        </a:graphic>
      </p:graphicFrame>
      <p:sp>
        <p:nvSpPr>
          <p:cNvPr id="7" name="Rectangle 6">
            <a:extLst>
              <a:ext uri="{FF2B5EF4-FFF2-40B4-BE49-F238E27FC236}">
                <a16:creationId xmlns:a16="http://schemas.microsoft.com/office/drawing/2014/main" id="{80E7E715-F2C0-4F62-91CA-C080109E10AE}"/>
              </a:ext>
            </a:extLst>
          </p:cNvPr>
          <p:cNvSpPr/>
          <p:nvPr/>
        </p:nvSpPr>
        <p:spPr>
          <a:xfrm>
            <a:off x="1" y="311908"/>
            <a:ext cx="9144000" cy="447495"/>
          </a:xfrm>
          <a:prstGeom prst="rect">
            <a:avLst/>
          </a:prstGeom>
        </p:spPr>
        <p:txBody>
          <a:bodyPr wrap="square">
            <a:spAutoFit/>
          </a:bodyPr>
          <a:lstStyle/>
          <a:p>
            <a:pPr algn="ctr" defTabSz="844083">
              <a:defRPr/>
            </a:pPr>
            <a:r>
              <a:rPr lang="fr-FR" sz="2308" b="1" kern="0" cap="all" dirty="0">
                <a:solidFill>
                  <a:prstClr val="black"/>
                </a:solidFill>
                <a:latin typeface="Arial Black" panose="020B0A04020102020204" pitchFamily="34" charset="0"/>
              </a:rPr>
              <a:t>LA SECONDE GT</a:t>
            </a:r>
          </a:p>
        </p:txBody>
      </p:sp>
      <p:pic>
        <p:nvPicPr>
          <p:cNvPr id="5" name="Son enregistré">
            <a:hlinkClick r:id="" action="ppaction://media"/>
            <a:extLst>
              <a:ext uri="{FF2B5EF4-FFF2-40B4-BE49-F238E27FC236}">
                <a16:creationId xmlns:a16="http://schemas.microsoft.com/office/drawing/2014/main" id="{330A0DA4-3317-4E1A-A1A1-4834ACD1AA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B4FD1A18-7FD5-42C4-8B82-1CE3044DBEBA}"/>
              </a:ext>
            </a:extLst>
          </p:cNvPr>
          <p:cNvSpPr>
            <a:spLocks noGrp="1"/>
          </p:cNvSpPr>
          <p:nvPr>
            <p:ph type="ftr" sz="quarter" idx="11"/>
          </p:nvPr>
        </p:nvSpPr>
        <p:spPr/>
        <p:txBody>
          <a:bodyPr/>
          <a:lstStyle/>
          <a:p>
            <a:r>
              <a:rPr lang="fr-FR" sz="1000" dirty="0"/>
              <a:t>CIO Mont de Marsan janvier 2021</a:t>
            </a:r>
          </a:p>
        </p:txBody>
      </p:sp>
    </p:spTree>
    <p:extLst>
      <p:ext uri="{BB962C8B-B14F-4D97-AF65-F5344CB8AC3E}">
        <p14:creationId xmlns:p14="http://schemas.microsoft.com/office/powerpoint/2010/main" val="1271393170"/>
      </p:ext>
    </p:extLst>
  </p:cSld>
  <p:clrMapOvr>
    <a:masterClrMapping/>
  </p:clrMapOvr>
  <mc:AlternateContent xmlns:mc="http://schemas.openxmlformats.org/markup-compatibility/2006" xmlns:p14="http://schemas.microsoft.com/office/powerpoint/2010/main">
    <mc:Choice Requires="p14">
      <p:transition spd="slow" p14:dur="2000" advClick="0" advTm="236000"/>
    </mc:Choice>
    <mc:Fallback xmlns="">
      <p:transition spd="slow" advClick="0" advTm="2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3" name="Parallélogramme 2"/>
          <p:cNvSpPr/>
          <p:nvPr/>
        </p:nvSpPr>
        <p:spPr>
          <a:xfrm>
            <a:off x="0" y="0"/>
            <a:ext cx="9144000" cy="6858000"/>
          </a:xfrm>
          <a:prstGeom prst="parallelogram">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000" dirty="0">
              <a:latin typeface="Arial Black"/>
              <a:cs typeface="Arial Black"/>
            </a:endParaRPr>
          </a:p>
          <a:p>
            <a:pPr algn="ctr"/>
            <a:r>
              <a:rPr lang="fr-FR" sz="4800" dirty="0">
                <a:solidFill>
                  <a:schemeClr val="tx1"/>
                </a:solidFill>
                <a:latin typeface="Arial Black"/>
                <a:cs typeface="Arial Black"/>
              </a:rPr>
              <a:t>La voie générale</a:t>
            </a:r>
          </a:p>
          <a:p>
            <a:pPr algn="ctr"/>
            <a:endParaRPr lang="fr-FR" sz="4000" dirty="0"/>
          </a:p>
        </p:txBody>
      </p:sp>
      <p:pic>
        <p:nvPicPr>
          <p:cNvPr id="4" name="Son enregistré">
            <a:hlinkClick r:id="" action="ppaction://media"/>
            <a:extLst>
              <a:ext uri="{FF2B5EF4-FFF2-40B4-BE49-F238E27FC236}">
                <a16:creationId xmlns:a16="http://schemas.microsoft.com/office/drawing/2014/main" id="{263F1D8A-DE42-44A5-8040-E06FCA5A1B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3FAB9CAD-610F-4AAD-A9AB-1D933BCF6CA6}"/>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31505140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4E82B-5446-46A8-9351-84D53E9D3620}"/>
              </a:ext>
            </a:extLst>
          </p:cNvPr>
          <p:cNvSpPr>
            <a:spLocks noGrp="1"/>
          </p:cNvSpPr>
          <p:nvPr>
            <p:ph type="title"/>
          </p:nvPr>
        </p:nvSpPr>
        <p:spPr/>
        <p:txBody>
          <a:bodyPr>
            <a:normAutofit fontScale="90000"/>
          </a:bodyPr>
          <a:lstStyle/>
          <a:p>
            <a:r>
              <a:rPr lang="fr-FR" dirty="0"/>
              <a:t>Enseignements communs en classe de 1</a:t>
            </a:r>
            <a:r>
              <a:rPr lang="fr-FR" baseline="30000" dirty="0"/>
              <a:t>ère</a:t>
            </a:r>
            <a:r>
              <a:rPr lang="fr-FR" dirty="0"/>
              <a:t> et terminale</a:t>
            </a:r>
          </a:p>
        </p:txBody>
      </p:sp>
      <p:pic>
        <p:nvPicPr>
          <p:cNvPr id="5" name="Espace réservé du contenu 4">
            <a:extLst>
              <a:ext uri="{FF2B5EF4-FFF2-40B4-BE49-F238E27FC236}">
                <a16:creationId xmlns:a16="http://schemas.microsoft.com/office/drawing/2014/main" id="{9D419714-3254-41F4-A9CD-03C8FC730491}"/>
              </a:ext>
            </a:extLst>
          </p:cNvPr>
          <p:cNvPicPr>
            <a:picLocks noGrp="1" noChangeAspect="1"/>
          </p:cNvPicPr>
          <p:nvPr>
            <p:ph idx="1"/>
          </p:nvPr>
        </p:nvPicPr>
        <p:blipFill>
          <a:blip r:embed="rId4"/>
          <a:stretch>
            <a:fillRect/>
          </a:stretch>
        </p:blipFill>
        <p:spPr>
          <a:xfrm>
            <a:off x="530385" y="1600200"/>
            <a:ext cx="8083230" cy="4525963"/>
          </a:xfrm>
        </p:spPr>
      </p:pic>
      <p:pic>
        <p:nvPicPr>
          <p:cNvPr id="3" name="Son enregistré">
            <a:hlinkClick r:id="" action="ppaction://media"/>
            <a:extLst>
              <a:ext uri="{FF2B5EF4-FFF2-40B4-BE49-F238E27FC236}">
                <a16:creationId xmlns:a16="http://schemas.microsoft.com/office/drawing/2014/main" id="{806A6E23-51AF-4EC4-A5A8-8632A3DFC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4" name="Espace réservé du pied de page 3">
            <a:extLst>
              <a:ext uri="{FF2B5EF4-FFF2-40B4-BE49-F238E27FC236}">
                <a16:creationId xmlns:a16="http://schemas.microsoft.com/office/drawing/2014/main" id="{054AEE93-FFBF-410E-B3CB-7E038825792D}"/>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42985327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E4BF2-5E9E-48C8-BE87-066DB9B970CC}"/>
              </a:ext>
            </a:extLst>
          </p:cNvPr>
          <p:cNvSpPr>
            <a:spLocks noGrp="1"/>
          </p:cNvSpPr>
          <p:nvPr>
            <p:ph type="title"/>
          </p:nvPr>
        </p:nvSpPr>
        <p:spPr>
          <a:xfrm>
            <a:off x="457200" y="274638"/>
            <a:ext cx="8229600" cy="883602"/>
          </a:xfrm>
        </p:spPr>
        <p:txBody>
          <a:bodyPr>
            <a:normAutofit fontScale="90000"/>
          </a:bodyPr>
          <a:lstStyle/>
          <a:p>
            <a:r>
              <a:rPr lang="fr-FR" dirty="0"/>
              <a:t>LES ENSEIGNEMENTS DE SPECIALITES</a:t>
            </a:r>
          </a:p>
        </p:txBody>
      </p:sp>
      <p:pic>
        <p:nvPicPr>
          <p:cNvPr id="6" name="Image 5">
            <a:extLst>
              <a:ext uri="{FF2B5EF4-FFF2-40B4-BE49-F238E27FC236}">
                <a16:creationId xmlns:a16="http://schemas.microsoft.com/office/drawing/2014/main" id="{9376635F-53D1-4DD9-BEA3-2AE2E669A217}"/>
              </a:ext>
            </a:extLst>
          </p:cNvPr>
          <p:cNvPicPr>
            <a:picLocks noChangeAspect="1"/>
          </p:cNvPicPr>
          <p:nvPr/>
        </p:nvPicPr>
        <p:blipFill>
          <a:blip r:embed="rId4"/>
          <a:stretch>
            <a:fillRect/>
          </a:stretch>
        </p:blipFill>
        <p:spPr>
          <a:xfrm>
            <a:off x="137637" y="1630473"/>
            <a:ext cx="3072650" cy="2469094"/>
          </a:xfrm>
          <a:prstGeom prst="rect">
            <a:avLst/>
          </a:prstGeom>
        </p:spPr>
      </p:pic>
      <p:pic>
        <p:nvPicPr>
          <p:cNvPr id="7" name="Image 6">
            <a:extLst>
              <a:ext uri="{FF2B5EF4-FFF2-40B4-BE49-F238E27FC236}">
                <a16:creationId xmlns:a16="http://schemas.microsoft.com/office/drawing/2014/main" id="{33D85B4C-8DA0-445C-82A0-60D8DA45E5C7}"/>
              </a:ext>
            </a:extLst>
          </p:cNvPr>
          <p:cNvPicPr>
            <a:picLocks noChangeAspect="1"/>
          </p:cNvPicPr>
          <p:nvPr/>
        </p:nvPicPr>
        <p:blipFill>
          <a:blip r:embed="rId5"/>
          <a:stretch>
            <a:fillRect/>
          </a:stretch>
        </p:blipFill>
        <p:spPr>
          <a:xfrm>
            <a:off x="137637" y="4069818"/>
            <a:ext cx="3072650" cy="2469094"/>
          </a:xfrm>
          <a:prstGeom prst="rect">
            <a:avLst/>
          </a:prstGeom>
        </p:spPr>
      </p:pic>
      <p:sp>
        <p:nvSpPr>
          <p:cNvPr id="4" name="Espace réservé du pied de page 3">
            <a:extLst>
              <a:ext uri="{FF2B5EF4-FFF2-40B4-BE49-F238E27FC236}">
                <a16:creationId xmlns:a16="http://schemas.microsoft.com/office/drawing/2014/main" id="{15DDF374-C62B-425C-ACF9-70CC75E136E7}"/>
              </a:ext>
            </a:extLst>
          </p:cNvPr>
          <p:cNvSpPr>
            <a:spLocks noGrp="1"/>
          </p:cNvSpPr>
          <p:nvPr>
            <p:ph type="ftr" sz="quarter" idx="11"/>
          </p:nvPr>
        </p:nvSpPr>
        <p:spPr/>
        <p:txBody>
          <a:bodyPr/>
          <a:lstStyle/>
          <a:p>
            <a:pPr algn="ctr"/>
            <a:r>
              <a:rPr lang="fr-FR" sz="1000" dirty="0"/>
              <a:t>CIO Mont de Marsan janvier 2021</a:t>
            </a:r>
          </a:p>
        </p:txBody>
      </p:sp>
      <p:sp>
        <p:nvSpPr>
          <p:cNvPr id="8" name="Espace réservé du contenu 7">
            <a:extLst>
              <a:ext uri="{FF2B5EF4-FFF2-40B4-BE49-F238E27FC236}">
                <a16:creationId xmlns:a16="http://schemas.microsoft.com/office/drawing/2014/main" id="{CE81578E-3F84-4905-80DC-7256F120B8F4}"/>
              </a:ext>
            </a:extLst>
          </p:cNvPr>
          <p:cNvSpPr>
            <a:spLocks noGrp="1"/>
          </p:cNvSpPr>
          <p:nvPr>
            <p:ph idx="1"/>
          </p:nvPr>
        </p:nvSpPr>
        <p:spPr>
          <a:xfrm>
            <a:off x="3210286" y="1706880"/>
            <a:ext cx="5476513" cy="4419283"/>
          </a:xfrm>
          <a:solidFill>
            <a:schemeClr val="tx2">
              <a:lumMod val="20000"/>
              <a:lumOff val="80000"/>
            </a:schemeClr>
          </a:solidFill>
        </p:spPr>
        <p:txBody>
          <a:bodyPr>
            <a:normAutofit fontScale="55000" lnSpcReduction="20000"/>
          </a:bodyPr>
          <a:lstStyle/>
          <a:p>
            <a:pPr marL="0" indent="0" fontAlgn="t">
              <a:buNone/>
            </a:pPr>
            <a:r>
              <a:rPr lang="fr-FR" b="1" dirty="0"/>
              <a:t> Enseignements de spécialité </a:t>
            </a:r>
            <a:endParaRPr lang="fr-FR" dirty="0"/>
          </a:p>
          <a:p>
            <a:pPr fontAlgn="t"/>
            <a:r>
              <a:rPr lang="fr-FR" dirty="0"/>
              <a:t>Arts</a:t>
            </a:r>
          </a:p>
          <a:p>
            <a:pPr fontAlgn="t"/>
            <a:r>
              <a:rPr lang="fr-FR" dirty="0"/>
              <a:t>Biologie écologie (lycées agricoles)</a:t>
            </a:r>
          </a:p>
          <a:p>
            <a:pPr fontAlgn="t"/>
            <a:r>
              <a:rPr lang="fr-FR" dirty="0"/>
              <a:t>Histoire géographie, géopolitique et sciences politiques</a:t>
            </a:r>
          </a:p>
          <a:p>
            <a:pPr fontAlgn="t"/>
            <a:r>
              <a:rPr lang="fr-FR" dirty="0"/>
              <a:t>Humanités, littérature et philosophie</a:t>
            </a:r>
          </a:p>
          <a:p>
            <a:pPr fontAlgn="t"/>
            <a:r>
              <a:rPr lang="fr-FR" dirty="0"/>
              <a:t>Langues littératures et cultures étrangères</a:t>
            </a:r>
          </a:p>
          <a:p>
            <a:pPr fontAlgn="t"/>
            <a:r>
              <a:rPr lang="fr-FR" dirty="0"/>
              <a:t>LLCE Anglais et monde contemporain</a:t>
            </a:r>
          </a:p>
          <a:p>
            <a:pPr fontAlgn="t"/>
            <a:r>
              <a:rPr lang="fr-FR" dirty="0"/>
              <a:t>Littérature, langues et cultures de l’Antiquité</a:t>
            </a:r>
          </a:p>
          <a:p>
            <a:pPr fontAlgn="t"/>
            <a:r>
              <a:rPr lang="fr-FR" dirty="0"/>
              <a:t>Mathématiques</a:t>
            </a:r>
          </a:p>
          <a:p>
            <a:pPr fontAlgn="t"/>
            <a:r>
              <a:rPr lang="fr-FR" dirty="0"/>
              <a:t>Numérique et sciences informatiques</a:t>
            </a:r>
          </a:p>
          <a:p>
            <a:pPr fontAlgn="t"/>
            <a:r>
              <a:rPr lang="fr-FR" dirty="0"/>
              <a:t>Sciences de la vie et de la terre</a:t>
            </a:r>
          </a:p>
          <a:p>
            <a:pPr fontAlgn="t"/>
            <a:r>
              <a:rPr lang="fr-FR" dirty="0"/>
              <a:t>Sciences de l’ingénieur </a:t>
            </a:r>
          </a:p>
          <a:p>
            <a:pPr fontAlgn="t"/>
            <a:r>
              <a:rPr lang="fr-FR" dirty="0"/>
              <a:t>Sciences économiques et sociales</a:t>
            </a:r>
          </a:p>
          <a:p>
            <a:pPr fontAlgn="t"/>
            <a:r>
              <a:rPr lang="fr-FR" dirty="0"/>
              <a:t>Physique chimie</a:t>
            </a:r>
          </a:p>
          <a:p>
            <a:pPr fontAlgn="t"/>
            <a:r>
              <a:rPr lang="fr-FR" dirty="0"/>
              <a:t>Education physique, pratiques et cultures sportives</a:t>
            </a:r>
          </a:p>
          <a:p>
            <a:endParaRPr lang="fr-FR" dirty="0"/>
          </a:p>
        </p:txBody>
      </p:sp>
      <p:pic>
        <p:nvPicPr>
          <p:cNvPr id="3" name="Son enregistré">
            <a:hlinkClick r:id="" action="ppaction://media"/>
            <a:extLst>
              <a:ext uri="{FF2B5EF4-FFF2-40B4-BE49-F238E27FC236}">
                <a16:creationId xmlns:a16="http://schemas.microsoft.com/office/drawing/2014/main" id="{0D3F05FA-614A-41A7-BD26-A9502999B1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982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3" name="Parallélogramme 2"/>
          <p:cNvSpPr/>
          <p:nvPr/>
        </p:nvSpPr>
        <p:spPr>
          <a:xfrm>
            <a:off x="0" y="0"/>
            <a:ext cx="9144000" cy="6858000"/>
          </a:xfrm>
          <a:prstGeom prst="parallelogram">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000" dirty="0">
              <a:latin typeface="Arial Black"/>
              <a:cs typeface="Arial Black"/>
            </a:endParaRPr>
          </a:p>
          <a:p>
            <a:pPr algn="ctr"/>
            <a:r>
              <a:rPr lang="fr-FR" sz="4800" dirty="0">
                <a:solidFill>
                  <a:schemeClr val="tx1"/>
                </a:solidFill>
                <a:latin typeface="Arial Black"/>
                <a:cs typeface="Arial Black"/>
              </a:rPr>
              <a:t>La voie technologique</a:t>
            </a:r>
          </a:p>
          <a:p>
            <a:pPr algn="ctr"/>
            <a:endParaRPr lang="fr-FR" sz="4000" dirty="0"/>
          </a:p>
        </p:txBody>
      </p:sp>
      <p:pic>
        <p:nvPicPr>
          <p:cNvPr id="2" name="Son enregistré">
            <a:hlinkClick r:id="" action="ppaction://media"/>
            <a:extLst>
              <a:ext uri="{FF2B5EF4-FFF2-40B4-BE49-F238E27FC236}">
                <a16:creationId xmlns:a16="http://schemas.microsoft.com/office/drawing/2014/main" id="{54F6B3A1-D994-4DC4-BEDA-0D4041737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4" name="Espace réservé du pied de page 3">
            <a:extLst>
              <a:ext uri="{FF2B5EF4-FFF2-40B4-BE49-F238E27FC236}">
                <a16:creationId xmlns:a16="http://schemas.microsoft.com/office/drawing/2014/main" id="{6910ADC2-4EDB-417D-B104-614C6A37AAD8}"/>
              </a:ext>
            </a:extLst>
          </p:cNvPr>
          <p:cNvSpPr>
            <a:spLocks noGrp="1"/>
          </p:cNvSpPr>
          <p:nvPr>
            <p:ph type="ftr" sz="quarter" idx="11"/>
          </p:nvPr>
        </p:nvSpPr>
        <p:spPr/>
        <p:txBody>
          <a:bodyPr/>
          <a:lstStyle/>
          <a:p>
            <a:pPr algn="ctr"/>
            <a:r>
              <a:rPr lang="fr-FR" sz="1000"/>
              <a:t>CIO Mont de Marsan janvier 2021</a:t>
            </a:r>
            <a:endParaRPr lang="fr-FR" sz="1000" dirty="0"/>
          </a:p>
        </p:txBody>
      </p:sp>
    </p:spTree>
    <p:extLst>
      <p:ext uri="{BB962C8B-B14F-4D97-AF65-F5344CB8AC3E}">
        <p14:creationId xmlns:p14="http://schemas.microsoft.com/office/powerpoint/2010/main" val="7995826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itre 1"/>
          <p:cNvSpPr txBox="1">
            <a:spLocks/>
          </p:cNvSpPr>
          <p:nvPr/>
        </p:nvSpPr>
        <p:spPr bwMode="auto">
          <a:xfrm>
            <a:off x="0" y="188639"/>
            <a:ext cx="9144000" cy="8389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2300" b="0" i="0" u="none" strike="noStrike" kern="1200" cap="none" spc="0" normalizeH="0" baseline="0" noProof="0" dirty="0">
                <a:ln>
                  <a:noFill/>
                </a:ln>
                <a:effectLst/>
                <a:uLnTx/>
                <a:uFillTx/>
                <a:latin typeface="Arial Black" panose="020B0A04020102020204" pitchFamily="34" charset="0"/>
                <a:cs typeface="Arial Bold"/>
              </a:rPr>
              <a:t>Les bacs technologiques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2300" b="0" i="0" u="none" strike="noStrike" kern="1200" cap="none" spc="0" normalizeH="0" baseline="0" noProof="0" dirty="0">
                <a:ln>
                  <a:noFill/>
                </a:ln>
                <a:effectLst/>
                <a:uLnTx/>
                <a:uFillTx/>
                <a:latin typeface="Arial Black" panose="020B0A04020102020204" pitchFamily="34" charset="0"/>
                <a:cs typeface="Arial Bold"/>
              </a:rPr>
              <a:t>après la classe de seconde</a:t>
            </a:r>
          </a:p>
        </p:txBody>
      </p:sp>
      <p:sp>
        <p:nvSpPr>
          <p:cNvPr id="28" name="Espace réservé du contenu 2">
            <a:extLst>
              <a:ext uri="{FF2B5EF4-FFF2-40B4-BE49-F238E27FC236}">
                <a16:creationId xmlns:a16="http://schemas.microsoft.com/office/drawing/2014/main" id="{FC6A9403-CCE8-4104-9721-F12661352631}"/>
              </a:ext>
            </a:extLst>
          </p:cNvPr>
          <p:cNvSpPr>
            <a:spLocks noGrp="1"/>
          </p:cNvSpPr>
          <p:nvPr>
            <p:ph idx="1"/>
          </p:nvPr>
        </p:nvSpPr>
        <p:spPr>
          <a:xfrm>
            <a:off x="273666" y="1769908"/>
            <a:ext cx="8596668" cy="4508776"/>
          </a:xfrm>
        </p:spPr>
        <p:txBody>
          <a:bodyPr>
            <a:normAutofit/>
          </a:bodyPr>
          <a:lstStyle/>
          <a:p>
            <a:pPr marL="0" indent="0">
              <a:buNone/>
            </a:pPr>
            <a:r>
              <a:rPr lang="fr-FR" sz="1900" dirty="0">
                <a:latin typeface="Arial" panose="020B0604020202020204" pitchFamily="34" charset="0"/>
                <a:cs typeface="Arial" panose="020B0604020202020204" pitchFamily="34" charset="0"/>
              </a:rPr>
              <a:t>En fin de seconde, les élèves optant pour la voie technologique se dirigent vers une série qui déterminera leurs enseignements de spécialités :</a:t>
            </a:r>
          </a:p>
          <a:p>
            <a:endParaRPr lang="fr-FR" sz="1900" dirty="0">
              <a:latin typeface="Arial" panose="020B0604020202020204" pitchFamily="34" charset="0"/>
              <a:cs typeface="Arial" panose="020B0604020202020204" pitchFamily="34" charset="0"/>
            </a:endParaRPr>
          </a:p>
          <a:p>
            <a:endParaRPr lang="fr-FR" sz="19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4F1F2BCD-D318-4EEE-9870-1A3D5A72979F}"/>
              </a:ext>
            </a:extLst>
          </p:cNvPr>
          <p:cNvSpPr txBox="1"/>
          <p:nvPr/>
        </p:nvSpPr>
        <p:spPr>
          <a:xfrm>
            <a:off x="0" y="2845533"/>
            <a:ext cx="9144000" cy="3308598"/>
          </a:xfrm>
          <a:prstGeom prst="rect">
            <a:avLst/>
          </a:prstGeom>
          <a:noFill/>
        </p:spPr>
        <p:txBody>
          <a:bodyPr wrap="square" rtlCol="0">
            <a:spAutoFit/>
          </a:bodyPr>
          <a:lstStyle/>
          <a:p>
            <a:pPr marL="285750" indent="-285750">
              <a:buFontTx/>
              <a:buChar char="-"/>
            </a:pPr>
            <a:r>
              <a:rPr lang="fr-FR" sz="1900" b="1" dirty="0">
                <a:latin typeface="Arial" panose="020B0604020202020204" pitchFamily="34" charset="0"/>
                <a:cs typeface="Arial" panose="020B0604020202020204" pitchFamily="34" charset="0"/>
              </a:rPr>
              <a:t>Bac STI2D </a:t>
            </a:r>
            <a:r>
              <a:rPr lang="fr-FR" sz="1900" dirty="0">
                <a:latin typeface="Arial" panose="020B0604020202020204" pitchFamily="34" charset="0"/>
                <a:cs typeface="Arial" panose="020B0604020202020204" pitchFamily="34" charset="0"/>
              </a:rPr>
              <a:t>(Sciences et technologies de l’industrie et du développement durable)</a:t>
            </a:r>
          </a:p>
          <a:p>
            <a:pPr marL="285750" indent="-285750">
              <a:buFontTx/>
              <a:buChar char="-"/>
            </a:pPr>
            <a:r>
              <a:rPr lang="fr-FR" sz="1900" b="1" dirty="0">
                <a:latin typeface="Arial" panose="020B0604020202020204" pitchFamily="34" charset="0"/>
                <a:cs typeface="Arial" panose="020B0604020202020204" pitchFamily="34" charset="0"/>
              </a:rPr>
              <a:t>Bac STMG </a:t>
            </a:r>
            <a:r>
              <a:rPr lang="fr-FR" sz="1900" dirty="0">
                <a:latin typeface="Arial" panose="020B0604020202020204" pitchFamily="34" charset="0"/>
                <a:cs typeface="Arial" panose="020B0604020202020204" pitchFamily="34" charset="0"/>
              </a:rPr>
              <a:t>(Sciences et technologies du management et de la gestion)</a:t>
            </a:r>
          </a:p>
          <a:p>
            <a:pPr marL="285750" indent="-285750">
              <a:buFontTx/>
              <a:buChar char="-"/>
            </a:pPr>
            <a:r>
              <a:rPr lang="fr-FR" sz="1900" b="1" dirty="0">
                <a:latin typeface="Arial" panose="020B0604020202020204" pitchFamily="34" charset="0"/>
                <a:cs typeface="Arial" panose="020B0604020202020204" pitchFamily="34" charset="0"/>
              </a:rPr>
              <a:t>Bac ST2S </a:t>
            </a:r>
            <a:r>
              <a:rPr lang="fr-FR" sz="1900" dirty="0">
                <a:latin typeface="Arial" panose="020B0604020202020204" pitchFamily="34" charset="0"/>
                <a:cs typeface="Arial" panose="020B0604020202020204" pitchFamily="34" charset="0"/>
              </a:rPr>
              <a:t>(Sciences et technologies de la santé et du social)</a:t>
            </a:r>
          </a:p>
          <a:p>
            <a:pPr marL="285750" indent="-285750">
              <a:buFontTx/>
              <a:buChar char="-"/>
            </a:pPr>
            <a:r>
              <a:rPr lang="fr-FR" sz="1900" b="1" dirty="0">
                <a:latin typeface="Arial" panose="020B0604020202020204" pitchFamily="34" charset="0"/>
                <a:cs typeface="Arial" panose="020B0604020202020204" pitchFamily="34" charset="0"/>
              </a:rPr>
              <a:t>Bac STL </a:t>
            </a:r>
            <a:r>
              <a:rPr lang="fr-FR" sz="1900" dirty="0">
                <a:latin typeface="Arial" panose="020B0604020202020204" pitchFamily="34" charset="0"/>
                <a:cs typeface="Arial" panose="020B0604020202020204" pitchFamily="34" charset="0"/>
              </a:rPr>
              <a:t>(Sciences et technologies de laboratoire)</a:t>
            </a:r>
          </a:p>
          <a:p>
            <a:pPr marL="285750" indent="-285750">
              <a:buFontTx/>
              <a:buChar char="-"/>
            </a:pPr>
            <a:r>
              <a:rPr lang="fr-FR" sz="1900" b="1" dirty="0">
                <a:latin typeface="Arial" panose="020B0604020202020204" pitchFamily="34" charset="0"/>
                <a:cs typeface="Arial" panose="020B0604020202020204" pitchFamily="34" charset="0"/>
              </a:rPr>
              <a:t>Bac STD2A </a:t>
            </a:r>
            <a:r>
              <a:rPr lang="fr-FR" sz="1900" dirty="0">
                <a:latin typeface="Arial" panose="020B0604020202020204" pitchFamily="34" charset="0"/>
                <a:cs typeface="Arial" panose="020B0604020202020204" pitchFamily="34" charset="0"/>
              </a:rPr>
              <a:t>(Sciences et technologies du design et des arts appliqués)</a:t>
            </a:r>
          </a:p>
          <a:p>
            <a:pPr marL="285750" indent="-285750">
              <a:buFontTx/>
              <a:buChar char="-"/>
            </a:pPr>
            <a:r>
              <a:rPr lang="fr-FR" sz="1900" b="1" dirty="0">
                <a:latin typeface="Arial" panose="020B0604020202020204" pitchFamily="34" charset="0"/>
                <a:cs typeface="Arial" panose="020B0604020202020204" pitchFamily="34" charset="0"/>
              </a:rPr>
              <a:t>Bac STHR </a:t>
            </a:r>
            <a:r>
              <a:rPr lang="fr-FR" sz="1900" dirty="0">
                <a:latin typeface="Arial" panose="020B0604020202020204" pitchFamily="34" charset="0"/>
                <a:cs typeface="Arial" panose="020B0604020202020204" pitchFamily="34" charset="0"/>
              </a:rPr>
              <a:t>(Sciences et technologies de l’hôtellerie et de la restauration)</a:t>
            </a:r>
          </a:p>
          <a:p>
            <a:pPr marL="285750" indent="-285750">
              <a:buFontTx/>
              <a:buChar char="-"/>
            </a:pPr>
            <a:r>
              <a:rPr lang="fr-FR" sz="1900" b="1" dirty="0">
                <a:latin typeface="Arial" panose="020B0604020202020204" pitchFamily="34" charset="0"/>
                <a:cs typeface="Arial" panose="020B0604020202020204" pitchFamily="34" charset="0"/>
              </a:rPr>
              <a:t>Bac S2TMD </a:t>
            </a:r>
            <a:r>
              <a:rPr lang="fr-FR" sz="1900" dirty="0">
                <a:latin typeface="Arial" panose="020B0604020202020204" pitchFamily="34" charset="0"/>
                <a:cs typeface="Arial" panose="020B0604020202020204" pitchFamily="34" charset="0"/>
              </a:rPr>
              <a:t>(Sciences et techniques du théâtre, de la musique et de la danse)</a:t>
            </a:r>
          </a:p>
          <a:p>
            <a:pPr marL="285750" indent="-285750">
              <a:buFontTx/>
              <a:buChar char="-"/>
            </a:pPr>
            <a:r>
              <a:rPr lang="fr-FR" sz="1900" b="1" dirty="0">
                <a:latin typeface="Arial" panose="020B0604020202020204" pitchFamily="34" charset="0"/>
                <a:cs typeface="Arial" panose="020B0604020202020204" pitchFamily="34" charset="0"/>
              </a:rPr>
              <a:t>Bac STAV </a:t>
            </a:r>
            <a:r>
              <a:rPr lang="fr-FR" sz="1900" dirty="0">
                <a:latin typeface="Arial" panose="020B0604020202020204" pitchFamily="34" charset="0"/>
                <a:cs typeface="Arial" panose="020B0604020202020204" pitchFamily="34" charset="0"/>
              </a:rPr>
              <a:t>(Sciences et technologies de l’agronomie et du vivant)</a:t>
            </a:r>
          </a:p>
          <a:p>
            <a:pPr marL="285750" indent="-285750">
              <a:buFontTx/>
              <a:buChar char="-"/>
            </a:pPr>
            <a:endParaRPr lang="fr-FR" sz="1900" dirty="0">
              <a:latin typeface="Arial" panose="020B0604020202020204" pitchFamily="34" charset="0"/>
              <a:cs typeface="Arial" panose="020B0604020202020204" pitchFamily="34" charset="0"/>
            </a:endParaRPr>
          </a:p>
          <a:p>
            <a:pPr marL="285750" indent="-285750">
              <a:buFontTx/>
              <a:buChar char="-"/>
            </a:pPr>
            <a:endParaRPr lang="fr-FR" sz="1900" dirty="0">
              <a:latin typeface="Arial" panose="020B0604020202020204" pitchFamily="34" charset="0"/>
              <a:cs typeface="Arial" panose="020B0604020202020204" pitchFamily="34" charset="0"/>
            </a:endParaRPr>
          </a:p>
        </p:txBody>
      </p:sp>
      <p:pic>
        <p:nvPicPr>
          <p:cNvPr id="3" name="Son enregistré">
            <a:hlinkClick r:id="" action="ppaction://media"/>
            <a:extLst>
              <a:ext uri="{FF2B5EF4-FFF2-40B4-BE49-F238E27FC236}">
                <a16:creationId xmlns:a16="http://schemas.microsoft.com/office/drawing/2014/main" id="{8F4EFFE8-83AA-40C3-B01D-A9B4A383C5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F3893E64-0F3C-486F-803B-02DD1BB799ED}"/>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3000964015"/>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3" name="Parallélogramme 2"/>
          <p:cNvSpPr/>
          <p:nvPr/>
        </p:nvSpPr>
        <p:spPr>
          <a:xfrm>
            <a:off x="0" y="0"/>
            <a:ext cx="9144000" cy="6858000"/>
          </a:xfrm>
          <a:prstGeom prst="parallelogram">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4000" b="0" i="0" u="none" strike="noStrike" kern="1200" cap="none" spc="0" normalizeH="0" baseline="0" noProof="0" dirty="0">
              <a:ln>
                <a:noFill/>
              </a:ln>
              <a:solidFill>
                <a:prstClr val="white"/>
              </a:solidFill>
              <a:effectLst/>
              <a:uLnTx/>
              <a:uFillTx/>
              <a:latin typeface="Arial Black"/>
              <a:ea typeface="+mn-ea"/>
              <a:cs typeface="Arial Blac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black"/>
                </a:solidFill>
                <a:effectLst/>
                <a:uLnTx/>
                <a:uFillTx/>
                <a:latin typeface="Arial Black"/>
                <a:ea typeface="+mn-ea"/>
                <a:cs typeface="Arial Black"/>
              </a:rPr>
              <a:t>Les procédures d’orientation et d’affectation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4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on enregistré">
            <a:hlinkClick r:id="" action="ppaction://media"/>
            <a:extLst>
              <a:ext uri="{FF2B5EF4-FFF2-40B4-BE49-F238E27FC236}">
                <a16:creationId xmlns:a16="http://schemas.microsoft.com/office/drawing/2014/main" id="{06200FFA-59D9-4007-8BDB-E66061C70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4" name="Espace réservé du pied de page 3">
            <a:extLst>
              <a:ext uri="{FF2B5EF4-FFF2-40B4-BE49-F238E27FC236}">
                <a16:creationId xmlns:a16="http://schemas.microsoft.com/office/drawing/2014/main" id="{5D17BC2B-9A6E-4DEC-A291-5466DA47DFF9}"/>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103413807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B7683-5D09-497B-8D9E-C3CBED0F7F3E}"/>
              </a:ext>
            </a:extLst>
          </p:cNvPr>
          <p:cNvSpPr>
            <a:spLocks noGrp="1"/>
          </p:cNvSpPr>
          <p:nvPr>
            <p:ph type="title"/>
          </p:nvPr>
        </p:nvSpPr>
        <p:spPr>
          <a:xfrm>
            <a:off x="457200" y="274638"/>
            <a:ext cx="8229600" cy="715962"/>
          </a:xfrm>
        </p:spPr>
        <p:txBody>
          <a:bodyPr>
            <a:normAutofit fontScale="90000"/>
          </a:bodyPr>
          <a:lstStyle/>
          <a:p>
            <a:r>
              <a:rPr lang="fr-FR" dirty="0"/>
              <a:t>Le calendrier</a:t>
            </a:r>
          </a:p>
        </p:txBody>
      </p:sp>
      <p:sp>
        <p:nvSpPr>
          <p:cNvPr id="3" name="Espace réservé du contenu 2">
            <a:extLst>
              <a:ext uri="{FF2B5EF4-FFF2-40B4-BE49-F238E27FC236}">
                <a16:creationId xmlns:a16="http://schemas.microsoft.com/office/drawing/2014/main" id="{E8E896D3-0E61-478C-BAA5-66852F8D55F1}"/>
              </a:ext>
            </a:extLst>
          </p:cNvPr>
          <p:cNvSpPr>
            <a:spLocks noGrp="1"/>
          </p:cNvSpPr>
          <p:nvPr>
            <p:ph idx="1"/>
          </p:nvPr>
        </p:nvSpPr>
        <p:spPr>
          <a:xfrm>
            <a:off x="106680" y="1417638"/>
            <a:ext cx="8793480" cy="5165724"/>
          </a:xfrm>
        </p:spPr>
        <p:txBody>
          <a:bodyPr>
            <a:normAutofit fontScale="77500" lnSpcReduction="20000"/>
          </a:bodyPr>
          <a:lstStyle/>
          <a:p>
            <a:pPr marL="0" marR="0" lvl="0" indent="0" algn="ctr" defTabSz="457200" rtl="0" eaLnBrk="1" fontAlgn="auto" latinLnBrk="0" hangingPunct="1">
              <a:lnSpc>
                <a:spcPct val="90000"/>
              </a:lnSpc>
              <a:spcBef>
                <a:spcPct val="20000"/>
              </a:spcBef>
              <a:spcAft>
                <a:spcPts val="600"/>
              </a:spcAft>
              <a:buClr>
                <a:srgbClr val="FFFF00"/>
              </a:buClr>
              <a:buSzPct val="80000"/>
              <a:buNone/>
              <a:tabLst/>
              <a:defRPr/>
            </a:pPr>
            <a:endParaRPr kumimoji="0" lang="fr-FR" altLang="fr-FR" sz="2500" b="1" i="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457200" rtl="0" eaLnBrk="1" fontAlgn="auto" latinLnBrk="0" hangingPunct="1">
              <a:lnSpc>
                <a:spcPct val="90000"/>
              </a:lnSpc>
              <a:spcBef>
                <a:spcPct val="20000"/>
              </a:spcBef>
              <a:spcAft>
                <a:spcPts val="600"/>
              </a:spcAft>
              <a:buClr>
                <a:srgbClr val="FFFF00"/>
              </a:buClr>
              <a:buSzPct val="80000"/>
              <a:buNone/>
              <a:tabLst/>
              <a:defRPr/>
            </a:pPr>
            <a:r>
              <a:rPr kumimoji="0" lang="fr-FR" altLang="fr-FR" sz="2500" b="1" u="sng" strike="noStrike" kern="1200" cap="none" spc="0" normalizeH="0" baseline="0" noProof="0" dirty="0">
                <a:ln>
                  <a:noFill/>
                </a:ln>
                <a:effectLst/>
                <a:uLnTx/>
                <a:uFillTx/>
                <a:latin typeface="Arial" panose="020B0604020202020204" pitchFamily="34" charset="0"/>
                <a:ea typeface="+mn-ea"/>
                <a:cs typeface="+mn-cs"/>
              </a:rPr>
              <a:t>Au deuxième trimestre</a:t>
            </a:r>
            <a:r>
              <a:rPr kumimoji="0" lang="fr-FR" altLang="fr-FR" sz="2500" b="1" u="none" strike="noStrike" kern="1200" cap="none" spc="0" normalizeH="0" baseline="0" noProof="0" dirty="0">
                <a:ln>
                  <a:noFill/>
                </a:ln>
                <a:effectLst/>
                <a:uLnTx/>
                <a:uFillTx/>
                <a:latin typeface="Arial" panose="020B0604020202020204" pitchFamily="34" charset="0"/>
                <a:ea typeface="+mn-ea"/>
                <a:cs typeface="+mn-cs"/>
              </a:rPr>
              <a:t> :</a:t>
            </a:r>
            <a:r>
              <a:rPr kumimoji="0" lang="fr-FR" altLang="fr-FR" sz="2500" b="0" u="none" strike="noStrike" kern="1200" cap="none" spc="0" normalizeH="0" baseline="0" noProof="0" dirty="0">
                <a:ln>
                  <a:noFill/>
                </a:ln>
                <a:effectLst/>
                <a:uLnTx/>
                <a:uFillTx/>
                <a:latin typeface="Arial" panose="020B0604020202020204" pitchFamily="34" charset="0"/>
                <a:ea typeface="+mn-ea"/>
                <a:cs typeface="+mn-cs"/>
              </a:rPr>
              <a:t> </a:t>
            </a:r>
          </a:p>
          <a:p>
            <a:pPr marL="285750" marR="0" lvl="0" indent="-285750" algn="ctr" defTabSz="457200" rtl="0" eaLnBrk="1" fontAlgn="auto" latinLnBrk="0" hangingPunct="1">
              <a:lnSpc>
                <a:spcPct val="90000"/>
              </a:lnSpc>
              <a:spcBef>
                <a:spcPct val="20000"/>
              </a:spcBef>
              <a:spcAft>
                <a:spcPts val="600"/>
              </a:spcAft>
              <a:buClr>
                <a:prstClr val="white"/>
              </a:buClr>
              <a:buSzPct val="80000"/>
              <a:buFont typeface="Wingdings" panose="05000000000000000000" pitchFamily="2" charset="2"/>
              <a:buNone/>
              <a:tabLst/>
              <a:defRPr/>
            </a:pPr>
            <a:endParaRPr kumimoji="0" lang="fr-FR" altLang="fr-FR" sz="2200" b="0" i="1" u="none" strike="noStrike" kern="1200" cap="none" spc="0" normalizeH="0" baseline="0" noProof="0" dirty="0">
              <a:ln>
                <a:noFill/>
              </a:ln>
              <a:effectLst/>
              <a:uLnTx/>
              <a:uFillTx/>
              <a:latin typeface="Arial" panose="020B0604020202020204" pitchFamily="34" charset="0"/>
              <a:ea typeface="+mn-ea"/>
              <a:cs typeface="+mn-cs"/>
            </a:endParaRPr>
          </a:p>
          <a:p>
            <a:pPr marL="285750" marR="0" lvl="0"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endParaRPr kumimoji="0" lang="fr-FR" altLang="fr-FR" sz="2200" b="1" i="0" u="none" strike="noStrike" kern="1200" cap="none" spc="0" normalizeH="0" baseline="0" noProof="0" dirty="0">
              <a:ln>
                <a:noFill/>
              </a:ln>
              <a:effectLst/>
              <a:uLnTx/>
              <a:uFillTx/>
              <a:latin typeface="Arial" panose="020B0604020202020204" pitchFamily="34" charset="0"/>
              <a:ea typeface="+mn-ea"/>
              <a:cs typeface="+mn-cs"/>
            </a:endParaRPr>
          </a:p>
          <a:p>
            <a:pPr marL="285750" marR="0" lvl="0"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L’élève et sa famille émettent </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des vœux provisoires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(intentions d’orientation) : </a:t>
            </a: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endParaRPr kumimoji="0" lang="fr-FR" altLang="fr-FR" sz="2500" i="0" u="none" strike="noStrike" kern="1200" cap="none" spc="0" normalizeH="0" baseline="0" noProof="0" dirty="0">
              <a:ln>
                <a:noFill/>
              </a:ln>
              <a:effectLst/>
              <a:uLnTx/>
              <a:uFillTx/>
              <a:latin typeface="Arial" panose="020B0604020202020204" pitchFamily="34" charset="0"/>
              <a:ea typeface="+mn-ea"/>
              <a:cs typeface="+mn-cs"/>
            </a:endParaRP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sym typeface="Webdings" panose="05030102010509060703" pitchFamily="18" charset="2"/>
              </a:rPr>
              <a:t>   </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2</a:t>
            </a:r>
            <a:r>
              <a:rPr kumimoji="0" lang="fr-FR" altLang="fr-FR" sz="2500" b="1" i="0" u="none" strike="noStrike" kern="1200" cap="none" spc="0" normalizeH="0" baseline="30000" noProof="0" dirty="0">
                <a:ln>
                  <a:noFill/>
                </a:ln>
                <a:effectLst/>
                <a:uLnTx/>
                <a:uFillTx/>
                <a:latin typeface="Arial" panose="020B0604020202020204" pitchFamily="34" charset="0"/>
                <a:ea typeface="+mn-ea"/>
                <a:cs typeface="+mn-cs"/>
              </a:rPr>
              <a:t>nde</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 GT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ou </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2nde spécifique</a:t>
            </a: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endParaRPr kumimoji="0" lang="fr-FR" altLang="fr-FR" sz="2500" i="0" u="none" strike="noStrike" kern="1200" cap="none" spc="0" normalizeH="0" baseline="0" noProof="0" dirty="0">
              <a:ln>
                <a:noFill/>
              </a:ln>
              <a:effectLst/>
              <a:uLnTx/>
              <a:uFillTx/>
              <a:latin typeface="Arial" panose="020B0604020202020204" pitchFamily="34" charset="0"/>
              <a:ea typeface="+mn-ea"/>
              <a:cs typeface="+mn-cs"/>
            </a:endParaRP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sym typeface="Webdings" panose="05030102010509060703" pitchFamily="18" charset="2"/>
              </a:rPr>
              <a:t>   </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2</a:t>
            </a:r>
            <a:r>
              <a:rPr kumimoji="0" lang="fr-FR" altLang="fr-FR" sz="2500" b="1" i="0" u="none" strike="noStrike" kern="1200" cap="none" spc="0" normalizeH="0" baseline="30000" noProof="0" dirty="0">
                <a:ln>
                  <a:noFill/>
                </a:ln>
                <a:effectLst/>
                <a:uLnTx/>
                <a:uFillTx/>
                <a:latin typeface="Arial" panose="020B0604020202020204" pitchFamily="34" charset="0"/>
                <a:ea typeface="+mn-ea"/>
                <a:cs typeface="+mn-cs"/>
              </a:rPr>
              <a:t>nde</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 professionnelle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 (BAC PRO statut scolaire ou apprenti)</a:t>
            </a: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endParaRPr kumimoji="0" lang="fr-FR" altLang="fr-FR" sz="2500" i="0" u="none" strike="noStrike" kern="1200" cap="none" spc="0" normalizeH="0" baseline="0" noProof="0" dirty="0">
              <a:ln>
                <a:noFill/>
              </a:ln>
              <a:effectLst/>
              <a:uLnTx/>
              <a:uFillTx/>
              <a:latin typeface="Arial" panose="020B0604020202020204" pitchFamily="34" charset="0"/>
              <a:ea typeface="+mn-ea"/>
              <a:cs typeface="+mn-cs"/>
            </a:endParaRP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sym typeface="Webdings" panose="05030102010509060703" pitchFamily="18" charset="2"/>
              </a:rPr>
              <a:t>   </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1</a:t>
            </a:r>
            <a:r>
              <a:rPr kumimoji="0" lang="fr-FR" altLang="fr-FR" sz="2500" b="1" i="0" u="none" strike="noStrike" kern="1200" cap="none" spc="0" normalizeH="0" baseline="30000" noProof="0" dirty="0">
                <a:ln>
                  <a:noFill/>
                </a:ln>
                <a:effectLst/>
                <a:uLnTx/>
                <a:uFillTx/>
                <a:latin typeface="Arial" panose="020B0604020202020204" pitchFamily="34" charset="0"/>
                <a:ea typeface="+mn-ea"/>
                <a:cs typeface="+mn-cs"/>
              </a:rPr>
              <a:t>ère</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 année de CAP </a:t>
            </a: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(statut scolaire ou apprenti)</a:t>
            </a: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endParaRPr kumimoji="0" lang="fr-FR" altLang="fr-FR" sz="2500" i="0" u="none" strike="noStrike" kern="1200" cap="none" spc="0" normalizeH="0" baseline="0" noProof="0" dirty="0">
              <a:ln>
                <a:noFill/>
              </a:ln>
              <a:effectLst/>
              <a:uLnTx/>
              <a:uFillTx/>
              <a:latin typeface="Arial" panose="020B0604020202020204" pitchFamily="34" charset="0"/>
              <a:ea typeface="+mn-ea"/>
              <a:cs typeface="+mn-cs"/>
            </a:endParaRPr>
          </a:p>
          <a:p>
            <a:pPr marL="742950" marR="0" lvl="1"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r>
              <a:rPr kumimoji="0" lang="fr-FR" altLang="fr-FR" sz="2500" i="0" u="none" strike="noStrike" kern="1200" cap="none" spc="0" normalizeH="0" baseline="0" noProof="0" dirty="0">
                <a:ln>
                  <a:noFill/>
                </a:ln>
                <a:effectLst/>
                <a:uLnTx/>
                <a:uFillTx/>
                <a:latin typeface="Arial" panose="020B0604020202020204" pitchFamily="34" charset="0"/>
                <a:ea typeface="+mn-ea"/>
                <a:cs typeface="+mn-cs"/>
              </a:rPr>
              <a:t>	</a:t>
            </a:r>
          </a:p>
          <a:p>
            <a:pPr marL="285750" marR="0" lvl="0" indent="-285750" algn="l" defTabSz="457200" rtl="0" eaLnBrk="1" fontAlgn="auto" latinLnBrk="0" hangingPunct="1">
              <a:lnSpc>
                <a:spcPct val="115000"/>
              </a:lnSpc>
              <a:spcBef>
                <a:spcPct val="0"/>
              </a:spcBef>
              <a:spcAft>
                <a:spcPts val="600"/>
              </a:spcAft>
              <a:buClr>
                <a:prstClr val="white"/>
              </a:buClr>
              <a:buSzPct val="80000"/>
              <a:buFont typeface="Wingdings" panose="05000000000000000000" pitchFamily="2" charset="2"/>
              <a:buNone/>
              <a:tabLst/>
              <a:defRPr/>
            </a:pP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Le conseil de classe donne un </a:t>
            </a:r>
            <a:r>
              <a:rPr kumimoji="0" lang="fr-FR" altLang="fr-FR" sz="2500" b="1" i="0" u="sng" strike="noStrike" kern="1200" cap="none" spc="0" normalizeH="0" baseline="0" noProof="0" dirty="0">
                <a:ln>
                  <a:noFill/>
                </a:ln>
                <a:effectLst/>
                <a:uLnTx/>
                <a:uFillTx/>
                <a:latin typeface="Arial" panose="020B0604020202020204" pitchFamily="34" charset="0"/>
                <a:ea typeface="+mn-ea"/>
                <a:cs typeface="+mn-cs"/>
              </a:rPr>
              <a:t>avis provisoire</a:t>
            </a:r>
            <a:r>
              <a:rPr kumimoji="0" lang="fr-FR" altLang="fr-FR" sz="2500" b="1" i="0" u="none" strike="noStrike" kern="1200" cap="none" spc="0" normalizeH="0" baseline="0" noProof="0" dirty="0">
                <a:ln>
                  <a:noFill/>
                </a:ln>
                <a:effectLst/>
                <a:uLnTx/>
                <a:uFillTx/>
                <a:latin typeface="Arial" panose="020B0604020202020204" pitchFamily="34" charset="0"/>
                <a:ea typeface="+mn-ea"/>
                <a:cs typeface="+mn-cs"/>
              </a:rPr>
              <a:t> et des conseils sur les vœux.</a:t>
            </a:r>
          </a:p>
          <a:p>
            <a:endParaRPr lang="fr-FR" dirty="0"/>
          </a:p>
        </p:txBody>
      </p:sp>
      <p:pic>
        <p:nvPicPr>
          <p:cNvPr id="6" name="Son enregistré">
            <a:hlinkClick r:id="" action="ppaction://media"/>
            <a:extLst>
              <a:ext uri="{FF2B5EF4-FFF2-40B4-BE49-F238E27FC236}">
                <a16:creationId xmlns:a16="http://schemas.microsoft.com/office/drawing/2014/main" id="{AF366830-2443-4ACE-A910-937AD5AA72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4" name="Espace réservé du pied de page 3">
            <a:extLst>
              <a:ext uri="{FF2B5EF4-FFF2-40B4-BE49-F238E27FC236}">
                <a16:creationId xmlns:a16="http://schemas.microsoft.com/office/drawing/2014/main" id="{4A737ADE-FED3-47FD-B283-4BABD9169793}"/>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165470146"/>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C18185-20D7-4E08-8C37-0D7F788D8B04}"/>
              </a:ext>
            </a:extLst>
          </p:cNvPr>
          <p:cNvSpPr>
            <a:spLocks noGrp="1"/>
          </p:cNvSpPr>
          <p:nvPr>
            <p:ph type="title"/>
          </p:nvPr>
        </p:nvSpPr>
        <p:spPr/>
        <p:txBody>
          <a:bodyPr/>
          <a:lstStyle/>
          <a:p>
            <a:r>
              <a:rPr lang="fr-FR" dirty="0">
                <a:latin typeface="Arial" panose="020B0604020202020204" pitchFamily="34" charset="0"/>
                <a:cs typeface="Arial" panose="020B0604020202020204" pitchFamily="34" charset="0"/>
              </a:rPr>
              <a:t>Le calendrier</a:t>
            </a:r>
          </a:p>
        </p:txBody>
      </p:sp>
      <p:sp>
        <p:nvSpPr>
          <p:cNvPr id="3" name="Espace réservé du contenu 2">
            <a:extLst>
              <a:ext uri="{FF2B5EF4-FFF2-40B4-BE49-F238E27FC236}">
                <a16:creationId xmlns:a16="http://schemas.microsoft.com/office/drawing/2014/main" id="{B854D33D-8421-4598-B973-2FF549505308}"/>
              </a:ext>
            </a:extLst>
          </p:cNvPr>
          <p:cNvSpPr>
            <a:spLocks noGrp="1"/>
          </p:cNvSpPr>
          <p:nvPr>
            <p:ph idx="1"/>
          </p:nvPr>
        </p:nvSpPr>
        <p:spPr/>
        <p:txBody>
          <a:bodyPr/>
          <a:lstStyle/>
          <a:p>
            <a:pPr marL="0" indent="0" algn="ctr" eaLnBrk="1" hangingPunct="1">
              <a:buClr>
                <a:srgbClr val="FFFF00"/>
              </a:buClr>
              <a:buNone/>
            </a:pPr>
            <a:endParaRPr lang="fr-FR" altLang="fr-FR" sz="1900" b="1" i="1" dirty="0">
              <a:latin typeface="Arial" panose="020B0604020202020204" pitchFamily="34" charset="0"/>
            </a:endParaRPr>
          </a:p>
          <a:p>
            <a:pPr marL="0" indent="0" algn="ctr" eaLnBrk="1" hangingPunct="1">
              <a:buClr>
                <a:srgbClr val="FFFF00"/>
              </a:buClr>
              <a:buNone/>
            </a:pPr>
            <a:r>
              <a:rPr lang="fr-FR" altLang="fr-FR" sz="1900" b="1" dirty="0">
                <a:latin typeface="Arial" panose="020B0604020202020204" pitchFamily="34" charset="0"/>
              </a:rPr>
              <a:t>Au troisième trimestre </a:t>
            </a:r>
            <a:endParaRPr lang="fr-FR" altLang="fr-FR" sz="1900" dirty="0">
              <a:latin typeface="Arial" panose="020B0604020202020204" pitchFamily="34" charset="0"/>
            </a:endParaRPr>
          </a:p>
          <a:p>
            <a:pPr algn="ctr" eaLnBrk="1" hangingPunct="1"/>
            <a:endParaRPr lang="fr-FR" altLang="fr-FR" sz="1900" i="1" dirty="0">
              <a:latin typeface="Arial" panose="020B0604020202020204" pitchFamily="34" charset="0"/>
            </a:endParaRPr>
          </a:p>
          <a:p>
            <a:pPr lvl="1" eaLnBrk="1" hangingPunct="1">
              <a:spcBef>
                <a:spcPct val="0"/>
              </a:spcBef>
              <a:buFont typeface="Wingdings" panose="05000000000000000000" pitchFamily="2" charset="2"/>
              <a:buNone/>
            </a:pPr>
            <a:r>
              <a:rPr lang="fr-FR" altLang="fr-FR" sz="1900" b="1" dirty="0">
                <a:latin typeface="Arial" panose="020B0604020202020204" pitchFamily="34" charset="0"/>
              </a:rPr>
              <a:t>	</a:t>
            </a:r>
            <a:r>
              <a:rPr lang="fr-FR" altLang="fr-FR" sz="1900" dirty="0">
                <a:latin typeface="Arial" panose="020B0604020202020204" pitchFamily="34" charset="0"/>
              </a:rPr>
              <a:t>L’élève et sa famille formulent </a:t>
            </a:r>
            <a:r>
              <a:rPr lang="fr-FR" altLang="fr-FR" sz="1900" b="1" dirty="0">
                <a:latin typeface="Arial" panose="020B0604020202020204" pitchFamily="34" charset="0"/>
              </a:rPr>
              <a:t>des vœux définitifs</a:t>
            </a:r>
            <a:r>
              <a:rPr lang="fr-FR" altLang="fr-FR" sz="1900" dirty="0">
                <a:latin typeface="Arial" panose="020B0604020202020204" pitchFamily="34" charset="0"/>
              </a:rPr>
              <a:t>: </a:t>
            </a:r>
          </a:p>
          <a:p>
            <a:pPr lvl="1" eaLnBrk="1" hangingPunct="1">
              <a:spcBef>
                <a:spcPct val="0"/>
              </a:spcBef>
              <a:buFont typeface="Wingdings" panose="05000000000000000000" pitchFamily="2" charset="2"/>
              <a:buNone/>
            </a:pPr>
            <a:endParaRPr lang="fr-FR" altLang="fr-FR" sz="1900" dirty="0">
              <a:latin typeface="Arial" panose="020B0604020202020204" pitchFamily="34" charset="0"/>
            </a:endParaRPr>
          </a:p>
          <a:p>
            <a:pPr lvl="1" eaLnBrk="1" hangingPunct="1">
              <a:spcBef>
                <a:spcPct val="0"/>
              </a:spcBef>
              <a:buFont typeface="Wingdings" panose="05000000000000000000" pitchFamily="2" charset="2"/>
              <a:buNone/>
            </a:pPr>
            <a:r>
              <a:rPr lang="fr-FR" altLang="fr-FR" sz="1900" dirty="0">
                <a:latin typeface="Arial" panose="020B0604020202020204" pitchFamily="34" charset="0"/>
              </a:rPr>
              <a:t>	- Voie générale et technologique (2</a:t>
            </a:r>
            <a:r>
              <a:rPr lang="fr-FR" altLang="fr-FR" sz="1900" baseline="30000" dirty="0">
                <a:latin typeface="Arial" panose="020B0604020202020204" pitchFamily="34" charset="0"/>
              </a:rPr>
              <a:t>nde</a:t>
            </a:r>
            <a:r>
              <a:rPr lang="fr-FR" altLang="fr-FR" sz="1900" dirty="0">
                <a:latin typeface="Arial" panose="020B0604020202020204" pitchFamily="34" charset="0"/>
              </a:rPr>
              <a:t> GT ou 2</a:t>
            </a:r>
            <a:r>
              <a:rPr lang="fr-FR" altLang="fr-FR" sz="1900" baseline="30000" dirty="0">
                <a:latin typeface="Arial" panose="020B0604020202020204" pitchFamily="34" charset="0"/>
              </a:rPr>
              <a:t>nde</a:t>
            </a:r>
            <a:r>
              <a:rPr lang="fr-FR" altLang="fr-FR" sz="1900" dirty="0">
                <a:latin typeface="Arial" panose="020B0604020202020204" pitchFamily="34" charset="0"/>
              </a:rPr>
              <a:t> spécifique)</a:t>
            </a:r>
          </a:p>
          <a:p>
            <a:pPr lvl="1" eaLnBrk="1" hangingPunct="1">
              <a:spcBef>
                <a:spcPct val="0"/>
              </a:spcBef>
              <a:buFont typeface="Wingdings" panose="05000000000000000000" pitchFamily="2" charset="2"/>
              <a:buNone/>
            </a:pPr>
            <a:endParaRPr lang="fr-FR" altLang="fr-FR" sz="1900" dirty="0">
              <a:latin typeface="Arial" panose="020B0604020202020204" pitchFamily="34" charset="0"/>
            </a:endParaRPr>
          </a:p>
          <a:p>
            <a:pPr lvl="1" eaLnBrk="1" hangingPunct="1">
              <a:spcBef>
                <a:spcPct val="0"/>
              </a:spcBef>
              <a:buFont typeface="Wingdings" panose="05000000000000000000" pitchFamily="2" charset="2"/>
              <a:buNone/>
            </a:pPr>
            <a:r>
              <a:rPr lang="fr-FR" altLang="fr-FR" sz="1900" dirty="0">
                <a:latin typeface="Arial" panose="020B0604020202020204" pitchFamily="34" charset="0"/>
              </a:rPr>
              <a:t>	- Voie professionnelle sous statut scolaire (en LP) : CAP en 2 ans ou BAC PRO en 3 ans</a:t>
            </a:r>
          </a:p>
          <a:p>
            <a:pPr lvl="1" eaLnBrk="1" hangingPunct="1">
              <a:spcBef>
                <a:spcPct val="0"/>
              </a:spcBef>
              <a:buFont typeface="Wingdings" panose="05000000000000000000" pitchFamily="2" charset="2"/>
              <a:buNone/>
            </a:pPr>
            <a:endParaRPr lang="fr-FR" altLang="fr-FR" sz="1900" dirty="0">
              <a:latin typeface="Arial" panose="020B0604020202020204" pitchFamily="34" charset="0"/>
            </a:endParaRPr>
          </a:p>
          <a:p>
            <a:pPr lvl="1" eaLnBrk="1" hangingPunct="1">
              <a:spcBef>
                <a:spcPct val="0"/>
              </a:spcBef>
              <a:buFont typeface="Wingdings" panose="05000000000000000000" pitchFamily="2" charset="2"/>
              <a:buNone/>
            </a:pPr>
            <a:r>
              <a:rPr lang="fr-FR" altLang="fr-FR" sz="1900" dirty="0">
                <a:latin typeface="Arial" panose="020B0604020202020204" pitchFamily="34" charset="0"/>
              </a:rPr>
              <a:t>	- Voie professionnelle sous statut d’apprenti : CAP en 2 ans ou BAC PRO 3 ans</a:t>
            </a:r>
          </a:p>
          <a:p>
            <a:endParaRPr lang="fr-FR" dirty="0"/>
          </a:p>
        </p:txBody>
      </p:sp>
      <p:pic>
        <p:nvPicPr>
          <p:cNvPr id="4" name="Son enregistré">
            <a:hlinkClick r:id="" action="ppaction://media"/>
            <a:extLst>
              <a:ext uri="{FF2B5EF4-FFF2-40B4-BE49-F238E27FC236}">
                <a16:creationId xmlns:a16="http://schemas.microsoft.com/office/drawing/2014/main" id="{92F4705D-AD03-4A27-BEB0-56DC9AFB52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5" name="Espace réservé du pied de page 4">
            <a:extLst>
              <a:ext uri="{FF2B5EF4-FFF2-40B4-BE49-F238E27FC236}">
                <a16:creationId xmlns:a16="http://schemas.microsoft.com/office/drawing/2014/main" id="{74EE6409-C8B1-436D-B2B2-71E4E01DF622}"/>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4042595059"/>
      </p:ext>
    </p:extLst>
  </p:cSld>
  <p:clrMapOvr>
    <a:masterClrMapping/>
  </p:clrMapOvr>
  <mc:AlternateContent xmlns:mc="http://schemas.openxmlformats.org/markup-compatibility/2006" xmlns:p14="http://schemas.microsoft.com/office/powerpoint/2010/main">
    <mc:Choice Requires="p14">
      <p:transition spd="slow" p14:dur="2000" advClick="0" advTm="432000"/>
    </mc:Choice>
    <mc:Fallback xmlns="">
      <p:transition spd="slow" advClick="0" advTm="4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CE96E-D5B1-4155-AF2D-170629F7F910}"/>
              </a:ext>
            </a:extLst>
          </p:cNvPr>
          <p:cNvSpPr>
            <a:spLocks noGrp="1"/>
          </p:cNvSpPr>
          <p:nvPr>
            <p:ph type="title"/>
          </p:nvPr>
        </p:nvSpPr>
        <p:spPr/>
        <p:txBody>
          <a:bodyPr/>
          <a:lstStyle/>
          <a:p>
            <a:r>
              <a:rPr lang="fr-FR" dirty="0"/>
              <a:t>3</a:t>
            </a:r>
            <a:r>
              <a:rPr lang="fr-FR" baseline="30000" dirty="0"/>
              <a:t>ème</a:t>
            </a:r>
            <a:r>
              <a:rPr lang="fr-FR" dirty="0"/>
              <a:t> trimestre</a:t>
            </a:r>
          </a:p>
        </p:txBody>
      </p:sp>
      <p:pic>
        <p:nvPicPr>
          <p:cNvPr id="4" name="Espace réservé du contenu 3">
            <a:extLst>
              <a:ext uri="{FF2B5EF4-FFF2-40B4-BE49-F238E27FC236}">
                <a16:creationId xmlns:a16="http://schemas.microsoft.com/office/drawing/2014/main" id="{6E1C6996-A403-4039-8B4C-70FF4FF9C28D}"/>
              </a:ext>
            </a:extLst>
          </p:cNvPr>
          <p:cNvPicPr>
            <a:picLocks noGrp="1" noChangeAspect="1"/>
          </p:cNvPicPr>
          <p:nvPr>
            <p:ph idx="1"/>
          </p:nvPr>
        </p:nvPicPr>
        <p:blipFill>
          <a:blip r:embed="rId4"/>
          <a:stretch>
            <a:fillRect/>
          </a:stretch>
        </p:blipFill>
        <p:spPr>
          <a:xfrm>
            <a:off x="298595" y="1860600"/>
            <a:ext cx="2603218" cy="1048603"/>
          </a:xfrm>
          <a:prstGeom prst="rect">
            <a:avLst/>
          </a:prstGeom>
        </p:spPr>
      </p:pic>
      <p:pic>
        <p:nvPicPr>
          <p:cNvPr id="5" name="Image 4">
            <a:extLst>
              <a:ext uri="{FF2B5EF4-FFF2-40B4-BE49-F238E27FC236}">
                <a16:creationId xmlns:a16="http://schemas.microsoft.com/office/drawing/2014/main" id="{1C94047E-5323-405F-ABA5-3E6740C2F7A2}"/>
              </a:ext>
            </a:extLst>
          </p:cNvPr>
          <p:cNvPicPr>
            <a:picLocks noChangeAspect="1"/>
          </p:cNvPicPr>
          <p:nvPr/>
        </p:nvPicPr>
        <p:blipFill>
          <a:blip r:embed="rId5"/>
          <a:stretch>
            <a:fillRect/>
          </a:stretch>
        </p:blipFill>
        <p:spPr>
          <a:xfrm>
            <a:off x="2508706" y="1487870"/>
            <a:ext cx="1322947" cy="1018120"/>
          </a:xfrm>
          <a:prstGeom prst="rect">
            <a:avLst/>
          </a:prstGeom>
        </p:spPr>
      </p:pic>
      <p:pic>
        <p:nvPicPr>
          <p:cNvPr id="6" name="Image 5">
            <a:extLst>
              <a:ext uri="{FF2B5EF4-FFF2-40B4-BE49-F238E27FC236}">
                <a16:creationId xmlns:a16="http://schemas.microsoft.com/office/drawing/2014/main" id="{2F73AC8A-5399-4F72-996C-7F9C08E75761}"/>
              </a:ext>
            </a:extLst>
          </p:cNvPr>
          <p:cNvPicPr>
            <a:picLocks noChangeAspect="1"/>
          </p:cNvPicPr>
          <p:nvPr/>
        </p:nvPicPr>
        <p:blipFill>
          <a:blip r:embed="rId6"/>
          <a:stretch>
            <a:fillRect/>
          </a:stretch>
        </p:blipFill>
        <p:spPr>
          <a:xfrm>
            <a:off x="731458" y="3352165"/>
            <a:ext cx="1432684" cy="1060796"/>
          </a:xfrm>
          <a:prstGeom prst="rect">
            <a:avLst/>
          </a:prstGeom>
        </p:spPr>
      </p:pic>
      <p:pic>
        <p:nvPicPr>
          <p:cNvPr id="7" name="Image 6">
            <a:extLst>
              <a:ext uri="{FF2B5EF4-FFF2-40B4-BE49-F238E27FC236}">
                <a16:creationId xmlns:a16="http://schemas.microsoft.com/office/drawing/2014/main" id="{E97F3370-9E30-4291-93A6-C49A4860A096}"/>
              </a:ext>
            </a:extLst>
          </p:cNvPr>
          <p:cNvPicPr>
            <a:picLocks noChangeAspect="1"/>
          </p:cNvPicPr>
          <p:nvPr/>
        </p:nvPicPr>
        <p:blipFill>
          <a:blip r:embed="rId7"/>
          <a:stretch>
            <a:fillRect/>
          </a:stretch>
        </p:blipFill>
        <p:spPr>
          <a:xfrm>
            <a:off x="1280145" y="4615110"/>
            <a:ext cx="335309" cy="481626"/>
          </a:xfrm>
          <a:prstGeom prst="rect">
            <a:avLst/>
          </a:prstGeom>
        </p:spPr>
      </p:pic>
      <p:pic>
        <p:nvPicPr>
          <p:cNvPr id="8" name="Image 7">
            <a:extLst>
              <a:ext uri="{FF2B5EF4-FFF2-40B4-BE49-F238E27FC236}">
                <a16:creationId xmlns:a16="http://schemas.microsoft.com/office/drawing/2014/main" id="{1764CCD4-1863-4F37-AABE-EE2F148086B5}"/>
              </a:ext>
            </a:extLst>
          </p:cNvPr>
          <p:cNvPicPr>
            <a:picLocks noChangeAspect="1"/>
          </p:cNvPicPr>
          <p:nvPr/>
        </p:nvPicPr>
        <p:blipFill>
          <a:blip r:embed="rId8"/>
          <a:stretch>
            <a:fillRect/>
          </a:stretch>
        </p:blipFill>
        <p:spPr>
          <a:xfrm>
            <a:off x="201001" y="5298885"/>
            <a:ext cx="3218967" cy="542591"/>
          </a:xfrm>
          <a:prstGeom prst="rect">
            <a:avLst/>
          </a:prstGeom>
        </p:spPr>
      </p:pic>
      <p:pic>
        <p:nvPicPr>
          <p:cNvPr id="9" name="Image 8">
            <a:extLst>
              <a:ext uri="{FF2B5EF4-FFF2-40B4-BE49-F238E27FC236}">
                <a16:creationId xmlns:a16="http://schemas.microsoft.com/office/drawing/2014/main" id="{FA1F1F63-0254-4B67-9AE0-BBAC948CB726}"/>
              </a:ext>
            </a:extLst>
          </p:cNvPr>
          <p:cNvPicPr>
            <a:picLocks noChangeAspect="1"/>
          </p:cNvPicPr>
          <p:nvPr/>
        </p:nvPicPr>
        <p:blipFill>
          <a:blip r:embed="rId9"/>
          <a:stretch>
            <a:fillRect/>
          </a:stretch>
        </p:blipFill>
        <p:spPr>
          <a:xfrm>
            <a:off x="3486951" y="2157982"/>
            <a:ext cx="1146147" cy="530398"/>
          </a:xfrm>
          <a:prstGeom prst="rect">
            <a:avLst/>
          </a:prstGeom>
        </p:spPr>
      </p:pic>
      <p:pic>
        <p:nvPicPr>
          <p:cNvPr id="10" name="Image 9">
            <a:extLst>
              <a:ext uri="{FF2B5EF4-FFF2-40B4-BE49-F238E27FC236}">
                <a16:creationId xmlns:a16="http://schemas.microsoft.com/office/drawing/2014/main" id="{DFFA4AEB-9FBD-44D3-95E4-898E7BE37F29}"/>
              </a:ext>
            </a:extLst>
          </p:cNvPr>
          <p:cNvPicPr>
            <a:picLocks noChangeAspect="1"/>
          </p:cNvPicPr>
          <p:nvPr/>
        </p:nvPicPr>
        <p:blipFill>
          <a:blip r:embed="rId10"/>
          <a:stretch>
            <a:fillRect/>
          </a:stretch>
        </p:blipFill>
        <p:spPr>
          <a:xfrm>
            <a:off x="4633098" y="1738672"/>
            <a:ext cx="2603218" cy="1347333"/>
          </a:xfrm>
          <a:prstGeom prst="rect">
            <a:avLst/>
          </a:prstGeom>
        </p:spPr>
      </p:pic>
      <p:pic>
        <p:nvPicPr>
          <p:cNvPr id="11" name="Image 10">
            <a:extLst>
              <a:ext uri="{FF2B5EF4-FFF2-40B4-BE49-F238E27FC236}">
                <a16:creationId xmlns:a16="http://schemas.microsoft.com/office/drawing/2014/main" id="{FD40E34B-D6D0-43F7-9246-9F18B88DDD95}"/>
              </a:ext>
            </a:extLst>
          </p:cNvPr>
          <p:cNvPicPr>
            <a:picLocks noChangeAspect="1"/>
          </p:cNvPicPr>
          <p:nvPr/>
        </p:nvPicPr>
        <p:blipFill>
          <a:blip r:embed="rId11"/>
          <a:stretch>
            <a:fillRect/>
          </a:stretch>
        </p:blipFill>
        <p:spPr>
          <a:xfrm>
            <a:off x="6254281" y="3351889"/>
            <a:ext cx="2322777" cy="1012024"/>
          </a:xfrm>
          <a:prstGeom prst="rect">
            <a:avLst/>
          </a:prstGeom>
        </p:spPr>
      </p:pic>
      <p:pic>
        <p:nvPicPr>
          <p:cNvPr id="12" name="Image 11">
            <a:extLst>
              <a:ext uri="{FF2B5EF4-FFF2-40B4-BE49-F238E27FC236}">
                <a16:creationId xmlns:a16="http://schemas.microsoft.com/office/drawing/2014/main" id="{6C3D7796-A747-49A8-B840-3DD81887A7B2}"/>
              </a:ext>
            </a:extLst>
          </p:cNvPr>
          <p:cNvPicPr>
            <a:picLocks noChangeAspect="1"/>
          </p:cNvPicPr>
          <p:nvPr/>
        </p:nvPicPr>
        <p:blipFill>
          <a:blip r:embed="rId12"/>
          <a:stretch>
            <a:fillRect/>
          </a:stretch>
        </p:blipFill>
        <p:spPr>
          <a:xfrm>
            <a:off x="4815839" y="4865085"/>
            <a:ext cx="4499238" cy="1164437"/>
          </a:xfrm>
          <a:prstGeom prst="rect">
            <a:avLst/>
          </a:prstGeom>
        </p:spPr>
      </p:pic>
      <p:pic>
        <p:nvPicPr>
          <p:cNvPr id="13" name="Image 12">
            <a:extLst>
              <a:ext uri="{FF2B5EF4-FFF2-40B4-BE49-F238E27FC236}">
                <a16:creationId xmlns:a16="http://schemas.microsoft.com/office/drawing/2014/main" id="{A251E492-F284-45DA-A6F1-359BEF998DB1}"/>
              </a:ext>
            </a:extLst>
          </p:cNvPr>
          <p:cNvPicPr>
            <a:picLocks noChangeAspect="1"/>
          </p:cNvPicPr>
          <p:nvPr/>
        </p:nvPicPr>
        <p:blipFill>
          <a:blip r:embed="rId13"/>
          <a:stretch>
            <a:fillRect/>
          </a:stretch>
        </p:blipFill>
        <p:spPr>
          <a:xfrm>
            <a:off x="7065458" y="4412961"/>
            <a:ext cx="335309" cy="481626"/>
          </a:xfrm>
          <a:prstGeom prst="rect">
            <a:avLst/>
          </a:prstGeom>
        </p:spPr>
      </p:pic>
      <p:cxnSp>
        <p:nvCxnSpPr>
          <p:cNvPr id="17" name="Connecteur droit avec flèche 16">
            <a:extLst>
              <a:ext uri="{FF2B5EF4-FFF2-40B4-BE49-F238E27FC236}">
                <a16:creationId xmlns:a16="http://schemas.microsoft.com/office/drawing/2014/main" id="{3A727403-633F-4A05-A104-FFE60EC8A69F}"/>
              </a:ext>
            </a:extLst>
          </p:cNvPr>
          <p:cNvCxnSpPr>
            <a:cxnSpLocks/>
          </p:cNvCxnSpPr>
          <p:nvPr/>
        </p:nvCxnSpPr>
        <p:spPr>
          <a:xfrm>
            <a:off x="5257800" y="3001637"/>
            <a:ext cx="996481" cy="5060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Connecteur droit avec flèche 20">
            <a:extLst>
              <a:ext uri="{FF2B5EF4-FFF2-40B4-BE49-F238E27FC236}">
                <a16:creationId xmlns:a16="http://schemas.microsoft.com/office/drawing/2014/main" id="{0767D271-F102-4185-A444-6E51A45E55B6}"/>
              </a:ext>
            </a:extLst>
          </p:cNvPr>
          <p:cNvCxnSpPr>
            <a:cxnSpLocks/>
          </p:cNvCxnSpPr>
          <p:nvPr/>
        </p:nvCxnSpPr>
        <p:spPr>
          <a:xfrm flipH="1">
            <a:off x="2362200" y="2948952"/>
            <a:ext cx="2453639" cy="8027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23" name="Son enregistré">
            <a:hlinkClick r:id="" action="ppaction://media"/>
            <a:extLst>
              <a:ext uri="{FF2B5EF4-FFF2-40B4-BE49-F238E27FC236}">
                <a16:creationId xmlns:a16="http://schemas.microsoft.com/office/drawing/2014/main" id="{7A7B9380-77D0-44B8-B310-74D5F7BDECE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67200" y="3124200"/>
            <a:ext cx="609600" cy="609600"/>
          </a:xfrm>
          <a:prstGeom prst="rect">
            <a:avLst/>
          </a:prstGeom>
        </p:spPr>
      </p:pic>
      <p:sp>
        <p:nvSpPr>
          <p:cNvPr id="3" name="Espace réservé du pied de page 2">
            <a:extLst>
              <a:ext uri="{FF2B5EF4-FFF2-40B4-BE49-F238E27FC236}">
                <a16:creationId xmlns:a16="http://schemas.microsoft.com/office/drawing/2014/main" id="{D775AE35-BE9D-46FE-8B28-166C198E35DB}"/>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1788142100"/>
      </p:ext>
    </p:extLst>
  </p:cSld>
  <p:clrMapOvr>
    <a:masterClrMapping/>
  </p:clrMapOvr>
  <mc:AlternateContent xmlns:mc="http://schemas.openxmlformats.org/markup-compatibility/2006" xmlns:p14="http://schemas.microsoft.com/office/powerpoint/2010/main">
    <mc:Choice Requires="p14">
      <p:transition spd="slow" p14:dur="2000" advClick="0" advTm="523000"/>
    </mc:Choice>
    <mc:Fallback xmlns="">
      <p:transition spd="slow" advClick="0" advTm="5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079"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9691" y="1790645"/>
            <a:ext cx="4260341" cy="755702"/>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Voie professionnelle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(statut scolaire ou apprentissage</a:t>
            </a:r>
            <a:r>
              <a:rPr kumimoji="0" lang="fr-FR" sz="18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8" name="Rectangle 7"/>
          <p:cNvSpPr/>
          <p:nvPr/>
        </p:nvSpPr>
        <p:spPr>
          <a:xfrm>
            <a:off x="399842" y="4333364"/>
            <a:ext cx="1304528" cy="355180"/>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1</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re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année</a:t>
            </a:r>
          </a:p>
        </p:txBody>
      </p:sp>
      <p:sp>
        <p:nvSpPr>
          <p:cNvPr id="9" name="Rectangle 8"/>
          <p:cNvSpPr/>
          <p:nvPr/>
        </p:nvSpPr>
        <p:spPr>
          <a:xfrm>
            <a:off x="2486841" y="3827677"/>
            <a:ext cx="1874142" cy="355180"/>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1</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re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professionnelle</a:t>
            </a:r>
          </a:p>
        </p:txBody>
      </p:sp>
      <p:sp>
        <p:nvSpPr>
          <p:cNvPr id="10" name="Rectangle 9"/>
          <p:cNvSpPr/>
          <p:nvPr/>
        </p:nvSpPr>
        <p:spPr>
          <a:xfrm>
            <a:off x="2486841" y="4324547"/>
            <a:ext cx="1874142" cy="355180"/>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2</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de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professionnelle</a:t>
            </a:r>
          </a:p>
        </p:txBody>
      </p:sp>
      <p:sp>
        <p:nvSpPr>
          <p:cNvPr id="11" name="Rectangle 10"/>
          <p:cNvSpPr/>
          <p:nvPr/>
        </p:nvSpPr>
        <p:spPr>
          <a:xfrm>
            <a:off x="391909" y="3849102"/>
            <a:ext cx="1304528" cy="355180"/>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2</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année</a:t>
            </a:r>
          </a:p>
        </p:txBody>
      </p:sp>
      <p:sp>
        <p:nvSpPr>
          <p:cNvPr id="12" name="Rectangle 11"/>
          <p:cNvSpPr/>
          <p:nvPr/>
        </p:nvSpPr>
        <p:spPr>
          <a:xfrm>
            <a:off x="7015903" y="1762244"/>
            <a:ext cx="1874141" cy="755702"/>
          </a:xfrm>
          <a:prstGeom prst="rect">
            <a:avLst/>
          </a:prstGeom>
          <a:solidFill>
            <a:srgbClr val="EB661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Voie générale</a:t>
            </a:r>
          </a:p>
        </p:txBody>
      </p:sp>
      <p:sp>
        <p:nvSpPr>
          <p:cNvPr id="13" name="Rectangle 12"/>
          <p:cNvSpPr/>
          <p:nvPr/>
        </p:nvSpPr>
        <p:spPr>
          <a:xfrm>
            <a:off x="7015903" y="3343401"/>
            <a:ext cx="1874142" cy="355180"/>
          </a:xfrm>
          <a:prstGeom prst="rect">
            <a:avLst/>
          </a:prstGeom>
          <a:solidFill>
            <a:srgbClr val="EF7D0B"/>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ale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générale</a:t>
            </a:r>
          </a:p>
        </p:txBody>
      </p:sp>
      <p:sp>
        <p:nvSpPr>
          <p:cNvPr id="14" name="Rectangle 13"/>
          <p:cNvSpPr/>
          <p:nvPr/>
        </p:nvSpPr>
        <p:spPr>
          <a:xfrm>
            <a:off x="7015903" y="3831456"/>
            <a:ext cx="1874142" cy="355180"/>
          </a:xfrm>
          <a:prstGeom prst="rect">
            <a:avLst/>
          </a:prstGeom>
          <a:solidFill>
            <a:srgbClr val="EF7D0B"/>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1</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re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générale</a:t>
            </a:r>
          </a:p>
        </p:txBody>
      </p:sp>
      <p:sp>
        <p:nvSpPr>
          <p:cNvPr id="15" name="Rectangle 14"/>
          <p:cNvSpPr/>
          <p:nvPr/>
        </p:nvSpPr>
        <p:spPr>
          <a:xfrm>
            <a:off x="4989362" y="4319511"/>
            <a:ext cx="3900684" cy="355180"/>
          </a:xfrm>
          <a:prstGeom prst="rect">
            <a:avLst/>
          </a:prstGeom>
          <a:solidFill>
            <a:srgbClr val="EF7D0B"/>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2</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de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générale et technologique</a:t>
            </a:r>
          </a:p>
        </p:txBody>
      </p:sp>
      <p:sp>
        <p:nvSpPr>
          <p:cNvPr id="16" name="Rectangle 15"/>
          <p:cNvSpPr/>
          <p:nvPr/>
        </p:nvSpPr>
        <p:spPr>
          <a:xfrm>
            <a:off x="4989361" y="3343401"/>
            <a:ext cx="1874142" cy="355180"/>
          </a:xfrm>
          <a:prstGeom prst="rect">
            <a:avLst/>
          </a:prstGeom>
          <a:solidFill>
            <a:srgbClr val="EB66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ale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technologique</a:t>
            </a:r>
          </a:p>
        </p:txBody>
      </p:sp>
      <p:sp>
        <p:nvSpPr>
          <p:cNvPr id="17" name="Rectangle 16"/>
          <p:cNvSpPr/>
          <p:nvPr/>
        </p:nvSpPr>
        <p:spPr>
          <a:xfrm>
            <a:off x="4989361" y="3831456"/>
            <a:ext cx="1874142" cy="355180"/>
          </a:xfrm>
          <a:prstGeom prst="rect">
            <a:avLst/>
          </a:prstGeom>
          <a:solidFill>
            <a:srgbClr val="EB66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1</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re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technologique</a:t>
            </a:r>
          </a:p>
        </p:txBody>
      </p:sp>
      <p:sp>
        <p:nvSpPr>
          <p:cNvPr id="18" name="Rectangle 17"/>
          <p:cNvSpPr/>
          <p:nvPr/>
        </p:nvSpPr>
        <p:spPr>
          <a:xfrm>
            <a:off x="2486841" y="3343409"/>
            <a:ext cx="1874142" cy="355180"/>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a:t>
            </a:r>
            <a:r>
              <a:rPr kumimoji="0" lang="fr-FR" sz="1400" b="1" i="0" u="none" strike="noStrike" kern="0" cap="none" spc="0" normalizeH="0" baseline="30000" noProof="0" dirty="0">
                <a:ln>
                  <a:noFill/>
                </a:ln>
                <a:solidFill>
                  <a:prstClr val="black"/>
                </a:solidFill>
                <a:effectLst/>
                <a:uLnTx/>
                <a:uFillTx/>
                <a:latin typeface="Arial Narrow" panose="020B0606020202030204" pitchFamily="34" charset="0"/>
                <a:ea typeface="+mn-ea"/>
                <a:cs typeface="+mn-cs"/>
              </a:rPr>
              <a:t>ale</a:t>
            </a:r>
            <a:r>
              <a:rPr kumimoji="0" lang="fr-FR"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professionnelle</a:t>
            </a:r>
          </a:p>
        </p:txBody>
      </p:sp>
      <p:sp>
        <p:nvSpPr>
          <p:cNvPr id="24" name="ZoneTexte 23"/>
          <p:cNvSpPr txBox="1"/>
          <p:nvPr/>
        </p:nvSpPr>
        <p:spPr>
          <a:xfrm>
            <a:off x="701947" y="3348010"/>
            <a:ext cx="822982" cy="307777"/>
          </a:xfrm>
          <a:prstGeom prst="rect">
            <a:avLst/>
          </a:prstGeom>
          <a:noFill/>
        </p:spPr>
        <p:txBody>
          <a:bodyPr wrap="square" rtlCol="0">
            <a:spAutoFit/>
          </a:bodyPr>
          <a:lstStyle/>
          <a:p>
            <a:pPr algn="ctr"/>
            <a:r>
              <a:rPr lang="fr-FR" sz="1400" b="1" dirty="0">
                <a:solidFill>
                  <a:prstClr val="black">
                    <a:lumMod val="65000"/>
                    <a:lumOff val="35000"/>
                  </a:prstClr>
                </a:solidFill>
                <a:latin typeface="Arial Narrow" panose="020B0606020202030204" pitchFamily="34" charset="0"/>
              </a:rPr>
              <a:t>CAP/A</a:t>
            </a:r>
          </a:p>
        </p:txBody>
      </p:sp>
      <p:cxnSp>
        <p:nvCxnSpPr>
          <p:cNvPr id="25" name="Connecteur droit avec flèche 24"/>
          <p:cNvCxnSpPr/>
          <p:nvPr/>
        </p:nvCxnSpPr>
        <p:spPr>
          <a:xfrm flipH="1">
            <a:off x="4425134" y="4580004"/>
            <a:ext cx="502920" cy="0"/>
          </a:xfrm>
          <a:prstGeom prst="straightConnector1">
            <a:avLst/>
          </a:prstGeom>
          <a:noFill/>
          <a:ln w="25400" cap="flat" cmpd="sng" algn="ctr">
            <a:solidFill>
              <a:srgbClr val="EB6615"/>
            </a:solidFill>
            <a:prstDash val="solid"/>
            <a:tailEnd type="triangle"/>
          </a:ln>
          <a:effectLst>
            <a:outerShdw blurRad="40000" dist="20000" dir="5400000" rotWithShape="0">
              <a:srgbClr val="000000">
                <a:alpha val="38000"/>
              </a:srgbClr>
            </a:outerShdw>
          </a:effectLst>
        </p:spPr>
      </p:cxnSp>
      <p:cxnSp>
        <p:nvCxnSpPr>
          <p:cNvPr id="26" name="Connecteur droit avec flèche 25"/>
          <p:cNvCxnSpPr/>
          <p:nvPr/>
        </p:nvCxnSpPr>
        <p:spPr>
          <a:xfrm flipH="1">
            <a:off x="4418731" y="3925034"/>
            <a:ext cx="502920" cy="0"/>
          </a:xfrm>
          <a:prstGeom prst="straightConnector1">
            <a:avLst/>
          </a:prstGeom>
          <a:noFill/>
          <a:ln w="25400" cap="flat" cmpd="sng" algn="ctr">
            <a:solidFill>
              <a:srgbClr val="EB6615"/>
            </a:solidFill>
            <a:prstDash val="solid"/>
            <a:tailEnd type="triangle"/>
          </a:ln>
          <a:effectLst>
            <a:outerShdw blurRad="40000" dist="20000" dir="5400000" rotWithShape="0">
              <a:srgbClr val="000000">
                <a:alpha val="38000"/>
              </a:srgbClr>
            </a:outerShdw>
          </a:effectLst>
        </p:spPr>
      </p:cxnSp>
      <p:cxnSp>
        <p:nvCxnSpPr>
          <p:cNvPr id="27" name="Connecteur droit avec flèche 26"/>
          <p:cNvCxnSpPr/>
          <p:nvPr/>
        </p:nvCxnSpPr>
        <p:spPr>
          <a:xfrm flipH="1" flipV="1">
            <a:off x="4372141" y="4112071"/>
            <a:ext cx="582658" cy="378103"/>
          </a:xfrm>
          <a:prstGeom prst="straightConnector1">
            <a:avLst/>
          </a:prstGeom>
          <a:noFill/>
          <a:ln w="25400" cap="flat" cmpd="sng" algn="ctr">
            <a:solidFill>
              <a:srgbClr val="073779"/>
            </a:solidFill>
            <a:prstDash val="solid"/>
            <a:tailEnd type="triangle"/>
          </a:ln>
          <a:effectLst>
            <a:outerShdw blurRad="40000" dist="20000" dir="5400000" rotWithShape="0">
              <a:srgbClr val="000000">
                <a:alpha val="38000"/>
              </a:srgbClr>
            </a:outerShdw>
          </a:effectLst>
        </p:spPr>
      </p:cxnSp>
      <p:cxnSp>
        <p:nvCxnSpPr>
          <p:cNvPr id="28" name="Connecteur droit avec flèche 27"/>
          <p:cNvCxnSpPr/>
          <p:nvPr/>
        </p:nvCxnSpPr>
        <p:spPr>
          <a:xfrm>
            <a:off x="4425134" y="4656114"/>
            <a:ext cx="529665" cy="0"/>
          </a:xfrm>
          <a:prstGeom prst="straightConnector1">
            <a:avLst/>
          </a:prstGeom>
          <a:noFill/>
          <a:ln w="25400" cap="flat" cmpd="sng" algn="ctr">
            <a:solidFill>
              <a:srgbClr val="9FB400"/>
            </a:solidFill>
            <a:prstDash val="solid"/>
            <a:tailEnd type="triangle"/>
          </a:ln>
          <a:effectLst>
            <a:outerShdw blurRad="40000" dist="20000" dir="5400000" rotWithShape="0">
              <a:srgbClr val="000000">
                <a:alpha val="38000"/>
              </a:srgbClr>
            </a:outerShdw>
          </a:effectLst>
        </p:spPr>
      </p:cxnSp>
      <p:cxnSp>
        <p:nvCxnSpPr>
          <p:cNvPr id="29" name="Connecteur droit avec flèche 28"/>
          <p:cNvCxnSpPr/>
          <p:nvPr/>
        </p:nvCxnSpPr>
        <p:spPr>
          <a:xfrm flipV="1">
            <a:off x="4384874" y="4130468"/>
            <a:ext cx="569925" cy="354236"/>
          </a:xfrm>
          <a:prstGeom prst="straightConnector1">
            <a:avLst/>
          </a:prstGeom>
          <a:noFill/>
          <a:ln w="25400" cap="flat" cmpd="sng" algn="ctr">
            <a:solidFill>
              <a:srgbClr val="9FB400"/>
            </a:solidFill>
            <a:prstDash val="solid"/>
            <a:tailEnd type="triangle"/>
          </a:ln>
          <a:effectLst>
            <a:outerShdw blurRad="40000" dist="20000" dir="5400000" rotWithShape="0">
              <a:srgbClr val="000000">
                <a:alpha val="38000"/>
              </a:srgbClr>
            </a:outerShdw>
          </a:effectLst>
        </p:spPr>
      </p:cxnSp>
      <p:sp>
        <p:nvSpPr>
          <p:cNvPr id="30" name="ZoneTexte 29"/>
          <p:cNvSpPr txBox="1"/>
          <p:nvPr/>
        </p:nvSpPr>
        <p:spPr>
          <a:xfrm>
            <a:off x="2399692" y="2717588"/>
            <a:ext cx="1874142" cy="369332"/>
          </a:xfrm>
          <a:prstGeom prst="rect">
            <a:avLst/>
          </a:prstGeom>
          <a:noFill/>
        </p:spPr>
        <p:txBody>
          <a:bodyPr wrap="square" rtlCol="0">
            <a:spAutoFit/>
          </a:bodyPr>
          <a:lstStyle/>
          <a:p>
            <a:pPr algn="ctr"/>
            <a:r>
              <a:rPr lang="fr-FR" b="1" dirty="0">
                <a:solidFill>
                  <a:prstClr val="black">
                    <a:lumMod val="65000"/>
                    <a:lumOff val="35000"/>
                  </a:prstClr>
                </a:solidFill>
                <a:latin typeface="Arial Narrow" panose="020B0606020202030204" pitchFamily="34" charset="0"/>
              </a:rPr>
              <a:t>Bac professionnel</a:t>
            </a:r>
          </a:p>
        </p:txBody>
      </p:sp>
      <p:sp>
        <p:nvSpPr>
          <p:cNvPr id="31" name="ZoneTexte 30"/>
          <p:cNvSpPr txBox="1"/>
          <p:nvPr/>
        </p:nvSpPr>
        <p:spPr>
          <a:xfrm>
            <a:off x="6928754" y="2713747"/>
            <a:ext cx="1874142" cy="369332"/>
          </a:xfrm>
          <a:prstGeom prst="rect">
            <a:avLst/>
          </a:prstGeom>
          <a:noFill/>
        </p:spPr>
        <p:txBody>
          <a:bodyPr wrap="square" rtlCol="0">
            <a:spAutoFit/>
          </a:bodyPr>
          <a:lstStyle/>
          <a:p>
            <a:pPr algn="ctr"/>
            <a:r>
              <a:rPr lang="fr-FR" b="1" dirty="0">
                <a:solidFill>
                  <a:prstClr val="black">
                    <a:lumMod val="65000"/>
                    <a:lumOff val="35000"/>
                  </a:prstClr>
                </a:solidFill>
                <a:latin typeface="Arial Narrow" panose="020B0606020202030204" pitchFamily="34" charset="0"/>
              </a:rPr>
              <a:t>Bac général</a:t>
            </a:r>
          </a:p>
        </p:txBody>
      </p:sp>
      <p:sp>
        <p:nvSpPr>
          <p:cNvPr id="32" name="ZoneTexte 31"/>
          <p:cNvSpPr txBox="1"/>
          <p:nvPr/>
        </p:nvSpPr>
        <p:spPr>
          <a:xfrm>
            <a:off x="4954799" y="2717588"/>
            <a:ext cx="1908704" cy="369332"/>
          </a:xfrm>
          <a:prstGeom prst="rect">
            <a:avLst/>
          </a:prstGeom>
          <a:noFill/>
        </p:spPr>
        <p:txBody>
          <a:bodyPr wrap="square" rtlCol="0">
            <a:spAutoFit/>
          </a:bodyPr>
          <a:lstStyle/>
          <a:p>
            <a:pPr algn="ctr"/>
            <a:r>
              <a:rPr lang="fr-FR" b="1" dirty="0">
                <a:solidFill>
                  <a:prstClr val="black">
                    <a:lumMod val="65000"/>
                    <a:lumOff val="35000"/>
                  </a:prstClr>
                </a:solidFill>
                <a:latin typeface="Arial Narrow" panose="020B0606020202030204" pitchFamily="34" charset="0"/>
              </a:rPr>
              <a:t>Bac technologique</a:t>
            </a:r>
          </a:p>
        </p:txBody>
      </p:sp>
      <p:sp>
        <p:nvSpPr>
          <p:cNvPr id="34" name="Rectangle à coins arrondis 33"/>
          <p:cNvSpPr/>
          <p:nvPr/>
        </p:nvSpPr>
        <p:spPr>
          <a:xfrm>
            <a:off x="371398" y="5123311"/>
            <a:ext cx="8494559" cy="580157"/>
          </a:xfrm>
          <a:prstGeom prst="roundRect">
            <a:avLst/>
          </a:prstGeom>
          <a:gradFill rotWithShape="1">
            <a:gsLst>
              <a:gs pos="0">
                <a:srgbClr val="8FD9FB">
                  <a:tint val="100000"/>
                  <a:shade val="100000"/>
                  <a:satMod val="130000"/>
                </a:srgbClr>
              </a:gs>
              <a:gs pos="100000">
                <a:srgbClr val="8FD9FB">
                  <a:tint val="50000"/>
                  <a:shade val="100000"/>
                  <a:satMod val="350000"/>
                </a:srgbClr>
              </a:gs>
            </a:gsLst>
            <a:lin ang="16200000" scaled="0"/>
          </a:gradFill>
          <a:ln w="9525" cap="flat" cmpd="sng" algn="ctr">
            <a:solidFill>
              <a:srgbClr val="8FD9FB">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a:ea typeface="+mn-ea"/>
                <a:cs typeface="+mn-cs"/>
              </a:rPr>
              <a:t>classe de 3</a:t>
            </a:r>
            <a:r>
              <a:rPr kumimoji="0" lang="fr-FR" sz="2400" b="1" i="0" u="none" strike="noStrike" kern="0" cap="none" spc="0" normalizeH="0" baseline="30000" noProof="0" dirty="0">
                <a:ln>
                  <a:noFill/>
                </a:ln>
                <a:solidFill>
                  <a:prstClr val="black"/>
                </a:solidFill>
                <a:effectLst/>
                <a:uLnTx/>
                <a:uFillTx/>
                <a:latin typeface="Calibri"/>
                <a:ea typeface="+mn-ea"/>
                <a:cs typeface="+mn-cs"/>
              </a:rPr>
              <a:t>e</a:t>
            </a:r>
          </a:p>
        </p:txBody>
      </p:sp>
      <p:sp>
        <p:nvSpPr>
          <p:cNvPr id="35" name="Flèche vers le haut 34"/>
          <p:cNvSpPr/>
          <p:nvPr/>
        </p:nvSpPr>
        <p:spPr>
          <a:xfrm>
            <a:off x="2486841" y="4707839"/>
            <a:ext cx="484632" cy="978408"/>
          </a:xfrm>
          <a:prstGeom prst="upArrow">
            <a:avLst/>
          </a:prstGeom>
          <a:solidFill>
            <a:srgbClr val="8FD9FB"/>
          </a:solidFill>
          <a:ln w="9525" cap="flat" cmpd="sng" algn="ctr">
            <a:solidFill>
              <a:srgbClr val="073779">
                <a:shade val="95000"/>
                <a:satMod val="105000"/>
              </a:srgbClr>
            </a:solidFill>
            <a:prstDash val="solid"/>
          </a:ln>
          <a:effectLst>
            <a:glow rad="139700">
              <a:srgbClr val="FFCC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Flèche vers le haut 35"/>
          <p:cNvSpPr/>
          <p:nvPr/>
        </p:nvSpPr>
        <p:spPr>
          <a:xfrm>
            <a:off x="6686438" y="4727948"/>
            <a:ext cx="484632" cy="978408"/>
          </a:xfrm>
          <a:prstGeom prst="upArrow">
            <a:avLst/>
          </a:prstGeom>
          <a:solidFill>
            <a:srgbClr val="8FD9FB"/>
          </a:solidFill>
          <a:ln w="9525" cap="flat" cmpd="sng" algn="ctr">
            <a:solidFill>
              <a:srgbClr val="073779">
                <a:shade val="95000"/>
                <a:satMod val="105000"/>
              </a:srgbClr>
            </a:solidFill>
            <a:prstDash val="solid"/>
          </a:ln>
          <a:effectLst>
            <a:glow rad="139700">
              <a:srgbClr val="FFCC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4954799" y="1762244"/>
            <a:ext cx="1908704" cy="755702"/>
          </a:xfrm>
          <a:prstGeom prst="rect">
            <a:avLst/>
          </a:prstGeom>
          <a:solidFill>
            <a:srgbClr val="EB661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Voie technologique</a:t>
            </a:r>
          </a:p>
        </p:txBody>
      </p:sp>
      <p:sp>
        <p:nvSpPr>
          <p:cNvPr id="3" name="ZoneTexte 2"/>
          <p:cNvSpPr txBox="1"/>
          <p:nvPr/>
        </p:nvSpPr>
        <p:spPr>
          <a:xfrm>
            <a:off x="0" y="381795"/>
            <a:ext cx="9143999" cy="830997"/>
          </a:xfrm>
          <a:prstGeom prst="rect">
            <a:avLst/>
          </a:prstGeom>
          <a:noFill/>
        </p:spPr>
        <p:txBody>
          <a:bodyPr wrap="square" rtlCol="0">
            <a:spAutoFit/>
          </a:bodyPr>
          <a:lstStyle/>
          <a:p>
            <a:pPr algn="ctr"/>
            <a:r>
              <a:rPr lang="fr-FR" sz="2400" b="1" dirty="0">
                <a:latin typeface="Arial Black" panose="020B0A04020102020204" pitchFamily="34" charset="0"/>
                <a:cs typeface="Arial" panose="020B0604020202020204" pitchFamily="34" charset="0"/>
              </a:rPr>
              <a:t>LES FORMATIONS </a:t>
            </a:r>
          </a:p>
          <a:p>
            <a:pPr algn="ctr"/>
            <a:r>
              <a:rPr lang="fr-FR" sz="2400" b="1" dirty="0">
                <a:latin typeface="Arial Black" panose="020B0A04020102020204" pitchFamily="34" charset="0"/>
                <a:cs typeface="Arial" panose="020B0604020202020204" pitchFamily="34" charset="0"/>
              </a:rPr>
              <a:t>APRES LA 3ème</a:t>
            </a:r>
          </a:p>
        </p:txBody>
      </p:sp>
      <p:pic>
        <p:nvPicPr>
          <p:cNvPr id="4" name="Son enregistré">
            <a:hlinkClick r:id="" action="ppaction://media"/>
            <a:extLst>
              <a:ext uri="{FF2B5EF4-FFF2-40B4-BE49-F238E27FC236}">
                <a16:creationId xmlns:a16="http://schemas.microsoft.com/office/drawing/2014/main" id="{5F701912-6D97-475B-B156-3AA188DD2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3A7743F5-D5EE-4203-A6F0-7CD742A5CC72}"/>
              </a:ext>
            </a:extLst>
          </p:cNvPr>
          <p:cNvSpPr>
            <a:spLocks noGrp="1"/>
          </p:cNvSpPr>
          <p:nvPr>
            <p:ph type="ftr" sz="quarter" idx="11"/>
          </p:nvPr>
        </p:nvSpPr>
        <p:spPr>
          <a:xfrm>
            <a:off x="2883552" y="6346213"/>
            <a:ext cx="3532959" cy="365125"/>
          </a:xfrm>
        </p:spPr>
        <p:txBody>
          <a:bodyPr/>
          <a:lstStyle/>
          <a:p>
            <a:pPr algn="ctr"/>
            <a:r>
              <a:rPr lang="fr-FR" sz="1000" dirty="0"/>
              <a:t>CIO Mont de Marsan janvier 2021</a:t>
            </a:r>
          </a:p>
        </p:txBody>
      </p:sp>
    </p:spTree>
    <p:extLst>
      <p:ext uri="{BB962C8B-B14F-4D97-AF65-F5344CB8AC3E}">
        <p14:creationId xmlns:p14="http://schemas.microsoft.com/office/powerpoint/2010/main" val="1197402930"/>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3010B-5E87-4D5C-AC8F-E4AD92DD8E1A}"/>
              </a:ext>
            </a:extLst>
          </p:cNvPr>
          <p:cNvSpPr>
            <a:spLocks noGrp="1"/>
          </p:cNvSpPr>
          <p:nvPr>
            <p:ph type="title"/>
          </p:nvPr>
        </p:nvSpPr>
        <p:spPr/>
        <p:txBody>
          <a:bodyPr/>
          <a:lstStyle/>
          <a:p>
            <a:r>
              <a:rPr lang="fr-FR" dirty="0"/>
              <a:t>Procédure d’affectation</a:t>
            </a:r>
          </a:p>
        </p:txBody>
      </p:sp>
      <p:sp>
        <p:nvSpPr>
          <p:cNvPr id="3" name="Espace réservé du contenu 2">
            <a:extLst>
              <a:ext uri="{FF2B5EF4-FFF2-40B4-BE49-F238E27FC236}">
                <a16:creationId xmlns:a16="http://schemas.microsoft.com/office/drawing/2014/main" id="{2EAF81C1-4FD4-4D5C-8CA5-D41F60C7B0DB}"/>
              </a:ext>
            </a:extLst>
          </p:cNvPr>
          <p:cNvSpPr>
            <a:spLocks noGrp="1"/>
          </p:cNvSpPr>
          <p:nvPr>
            <p:ph idx="1"/>
          </p:nvPr>
        </p:nvSpPr>
        <p:spPr/>
        <p:txBody>
          <a:bodyPr>
            <a:normAutofit fontScale="77500" lnSpcReduction="20000"/>
          </a:bodyPr>
          <a:lstStyle/>
          <a:p>
            <a:pPr marL="342900" indent="-342900" eaLnBrk="1" fontAlgn="auto" hangingPunct="1">
              <a:spcBef>
                <a:spcPct val="50000"/>
              </a:spcBef>
              <a:spcAft>
                <a:spcPts val="0"/>
              </a:spcAft>
              <a:buFont typeface="Arial" panose="020B0604020202020204" pitchFamily="34" charset="0"/>
              <a:buChar char="•"/>
              <a:defRPr/>
            </a:pPr>
            <a:r>
              <a:rPr lang="fr-FR" altLang="fr-FR" sz="3200" b="1" dirty="0">
                <a:latin typeface="Arial" panose="020B0604020202020204" pitchFamily="34" charset="0"/>
                <a:cs typeface="Arial" panose="020B0604020202020204" pitchFamily="34" charset="0"/>
              </a:rPr>
              <a:t>C’est l’application de la décision d’orientation</a:t>
            </a:r>
          </a:p>
          <a:p>
            <a:pPr marL="342900" indent="-342900" eaLnBrk="1" fontAlgn="auto" hangingPunct="1">
              <a:spcBef>
                <a:spcPct val="50000"/>
              </a:spcBef>
              <a:spcAft>
                <a:spcPts val="0"/>
              </a:spcAft>
              <a:buFont typeface="Arial" panose="020B0604020202020204" pitchFamily="34" charset="0"/>
              <a:buChar char="•"/>
              <a:defRPr/>
            </a:pPr>
            <a:endParaRPr lang="fr-FR" altLang="fr-FR" sz="3200" b="1" dirty="0">
              <a:latin typeface="Arial" panose="020B0604020202020204" pitchFamily="34" charset="0"/>
              <a:cs typeface="Arial" panose="020B0604020202020204" pitchFamily="34" charset="0"/>
            </a:endParaRPr>
          </a:p>
          <a:p>
            <a:pPr marL="342900" indent="-342900" eaLnBrk="1" fontAlgn="auto" hangingPunct="1">
              <a:spcBef>
                <a:spcPct val="50000"/>
              </a:spcBef>
              <a:spcAft>
                <a:spcPts val="0"/>
              </a:spcAft>
              <a:buFont typeface="Arial" panose="020B0604020202020204" pitchFamily="34" charset="0"/>
              <a:buChar char="•"/>
              <a:defRPr/>
            </a:pPr>
            <a:r>
              <a:rPr lang="fr-FR" altLang="fr-FR" sz="3200" b="1" dirty="0">
                <a:latin typeface="Arial" panose="020B0604020202020204" pitchFamily="34" charset="0"/>
                <a:cs typeface="Arial" panose="020B0604020202020204" pitchFamily="34" charset="0"/>
              </a:rPr>
              <a:t>Elle demande une procédure informatique (</a:t>
            </a:r>
            <a:r>
              <a:rPr lang="fr-FR" altLang="fr-FR" sz="3200" b="1" dirty="0" err="1">
                <a:latin typeface="Arial" panose="020B0604020202020204" pitchFamily="34" charset="0"/>
                <a:cs typeface="Arial" panose="020B0604020202020204" pitchFamily="34" charset="0"/>
              </a:rPr>
              <a:t>affelnet</a:t>
            </a:r>
            <a:r>
              <a:rPr lang="fr-FR" altLang="fr-FR" sz="3200" b="1" dirty="0">
                <a:latin typeface="Arial" panose="020B0604020202020204" pitchFamily="34" charset="0"/>
                <a:cs typeface="Arial" panose="020B0604020202020204" pitchFamily="34" charset="0"/>
              </a:rPr>
              <a:t> lycée)</a:t>
            </a:r>
          </a:p>
          <a:p>
            <a:pPr marL="342900" indent="-342900" eaLnBrk="1" fontAlgn="auto" hangingPunct="1">
              <a:spcBef>
                <a:spcPct val="50000"/>
              </a:spcBef>
              <a:spcAft>
                <a:spcPts val="0"/>
              </a:spcAft>
              <a:buFont typeface="Arial" panose="020B0604020202020204" pitchFamily="34" charset="0"/>
              <a:buChar char="•"/>
              <a:defRPr/>
            </a:pPr>
            <a:endParaRPr lang="fr-FR" altLang="fr-FR" sz="3200" b="1" dirty="0">
              <a:latin typeface="Arial" panose="020B0604020202020204" pitchFamily="34" charset="0"/>
              <a:cs typeface="Arial" panose="020B0604020202020204" pitchFamily="34" charset="0"/>
            </a:endParaRPr>
          </a:p>
          <a:p>
            <a:pPr marL="342900" indent="-342900" eaLnBrk="1" fontAlgn="auto" hangingPunct="1">
              <a:spcBef>
                <a:spcPct val="50000"/>
              </a:spcBef>
              <a:spcAft>
                <a:spcPts val="0"/>
              </a:spcAft>
              <a:buFont typeface="Arial" panose="020B0604020202020204" pitchFamily="34" charset="0"/>
              <a:buChar char="•"/>
              <a:defRPr/>
            </a:pPr>
            <a:endParaRPr lang="fr-FR" altLang="fr-FR" sz="1600" dirty="0">
              <a:latin typeface="Arial" panose="020B0604020202020204" pitchFamily="34" charset="0"/>
              <a:cs typeface="Arial" panose="020B0604020202020204" pitchFamily="34" charset="0"/>
            </a:endParaRPr>
          </a:p>
          <a:p>
            <a:pPr marL="342900" indent="-342900" eaLnBrk="1" fontAlgn="auto" hangingPunct="1">
              <a:spcBef>
                <a:spcPct val="50000"/>
              </a:spcBef>
              <a:spcAft>
                <a:spcPts val="0"/>
              </a:spcAft>
              <a:buFont typeface="Arial" panose="020B0604020202020204" pitchFamily="34" charset="0"/>
              <a:buChar char="•"/>
              <a:defRPr/>
            </a:pPr>
            <a:r>
              <a:rPr lang="fr-FR" altLang="fr-FR" sz="3200" b="1" dirty="0">
                <a:latin typeface="Arial" panose="020B0604020202020204" pitchFamily="34" charset="0"/>
                <a:cs typeface="Arial" panose="020B0604020202020204" pitchFamily="34" charset="0"/>
              </a:rPr>
              <a:t>Les résultats de l’affectation sont communiqués aux familles fin juin.</a:t>
            </a:r>
          </a:p>
          <a:p>
            <a:pPr eaLnBrk="1" fontAlgn="auto" hangingPunct="1">
              <a:spcBef>
                <a:spcPct val="50000"/>
              </a:spcBef>
              <a:spcAft>
                <a:spcPts val="0"/>
              </a:spcAft>
              <a:defRPr/>
            </a:pPr>
            <a:endParaRPr lang="fr-FR" altLang="fr-FR" sz="3200" b="1" dirty="0">
              <a:latin typeface="Arial" panose="020B0604020202020204" pitchFamily="34" charset="0"/>
              <a:cs typeface="Arial" panose="020B0604020202020204" pitchFamily="34" charset="0"/>
            </a:endParaRPr>
          </a:p>
          <a:p>
            <a:pPr marL="342900" indent="-342900" eaLnBrk="1" fontAlgn="auto" hangingPunct="1">
              <a:spcBef>
                <a:spcPct val="50000"/>
              </a:spcBef>
              <a:spcAft>
                <a:spcPts val="0"/>
              </a:spcAft>
              <a:buFont typeface="Arial" panose="020B0604020202020204" pitchFamily="34" charset="0"/>
              <a:buChar char="•"/>
              <a:defRPr/>
            </a:pPr>
            <a:r>
              <a:rPr lang="fr-FR" altLang="fr-FR" sz="3200" b="1" dirty="0">
                <a:latin typeface="Arial" panose="020B0604020202020204" pitchFamily="34" charset="0"/>
                <a:cs typeface="Arial" panose="020B0604020202020204" pitchFamily="34" charset="0"/>
              </a:rPr>
              <a:t>C’est la famille qui est responsable de l’inscription de l’élève dans l’établissement d’affectation.</a:t>
            </a:r>
          </a:p>
          <a:p>
            <a:pPr marL="342900" indent="-342900" eaLnBrk="1" fontAlgn="auto" hangingPunct="1">
              <a:spcBef>
                <a:spcPct val="50000"/>
              </a:spcBef>
              <a:spcAft>
                <a:spcPts val="0"/>
              </a:spcAft>
              <a:buFont typeface="Arial" panose="020B0604020202020204" pitchFamily="34" charset="0"/>
              <a:buChar char="•"/>
              <a:defRPr/>
            </a:pPr>
            <a:endParaRPr lang="fr-FR" altLang="fr-FR" sz="3200" b="1" dirty="0">
              <a:latin typeface="Arial" panose="020B0604020202020204" pitchFamily="34" charset="0"/>
              <a:cs typeface="Arial" panose="020B0604020202020204" pitchFamily="34" charset="0"/>
            </a:endParaRPr>
          </a:p>
          <a:p>
            <a:endParaRPr lang="fr-FR" dirty="0"/>
          </a:p>
        </p:txBody>
      </p:sp>
      <p:pic>
        <p:nvPicPr>
          <p:cNvPr id="4" name="Son enregistré">
            <a:hlinkClick r:id="" action="ppaction://media"/>
            <a:extLst>
              <a:ext uri="{FF2B5EF4-FFF2-40B4-BE49-F238E27FC236}">
                <a16:creationId xmlns:a16="http://schemas.microsoft.com/office/drawing/2014/main" id="{5595FB9E-8B88-4CF3-99E5-8F8ECDEDB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5" name="Espace réservé du pied de page 4">
            <a:extLst>
              <a:ext uri="{FF2B5EF4-FFF2-40B4-BE49-F238E27FC236}">
                <a16:creationId xmlns:a16="http://schemas.microsoft.com/office/drawing/2014/main" id="{A7E9A151-D0B3-4A9B-B78F-1E2A2444FC6A}"/>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4064755960"/>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59C24-4E1F-4B5A-BD4D-761A756B810B}"/>
              </a:ext>
            </a:extLst>
          </p:cNvPr>
          <p:cNvSpPr>
            <a:spLocks noGrp="1"/>
          </p:cNvSpPr>
          <p:nvPr>
            <p:ph type="title"/>
          </p:nvPr>
        </p:nvSpPr>
        <p:spPr/>
        <p:txBody>
          <a:bodyPr>
            <a:noAutofit/>
          </a:bodyPr>
          <a:lstStyle/>
          <a:p>
            <a:r>
              <a:rPr kumimoji="0" lang="fr-FR" sz="3600" b="0" i="0" u="none" strike="noStrike" kern="1200" cap="none" spc="0" normalizeH="0" baseline="0" noProof="0" dirty="0">
                <a:ln>
                  <a:noFill/>
                </a:ln>
                <a:effectLst/>
                <a:uLnTx/>
                <a:uFillTx/>
                <a:latin typeface="Arial Black" panose="020B0A04020102020204" pitchFamily="34" charset="0"/>
                <a:cs typeface="Arial"/>
              </a:rPr>
              <a:t/>
            </a:r>
            <a:br>
              <a:rPr kumimoji="0" lang="fr-FR" sz="3600" b="0" i="0" u="none" strike="noStrike" kern="1200" cap="none" spc="0" normalizeH="0" baseline="0" noProof="0" dirty="0">
                <a:ln>
                  <a:noFill/>
                </a:ln>
                <a:effectLst/>
                <a:uLnTx/>
                <a:uFillTx/>
                <a:latin typeface="Arial Black" panose="020B0A04020102020204" pitchFamily="34" charset="0"/>
                <a:cs typeface="Arial"/>
              </a:rPr>
            </a:br>
            <a:r>
              <a:rPr kumimoji="0" lang="fr-FR" sz="3600" b="0" i="0" u="none" strike="noStrike" kern="1200" cap="none" spc="0" normalizeH="0" baseline="0" noProof="0" dirty="0">
                <a:ln>
                  <a:noFill/>
                </a:ln>
                <a:effectLst/>
                <a:uLnTx/>
                <a:uFillTx/>
                <a:latin typeface="Arial Black" panose="020B0A04020102020204" pitchFamily="34" charset="0"/>
                <a:cs typeface="Arial"/>
              </a:rPr>
              <a:t>L’ORIENTATION EN 3</a:t>
            </a:r>
            <a:r>
              <a:rPr kumimoji="0" lang="fr-FR" sz="3600" b="0" i="0" u="none" strike="noStrike" kern="1200" cap="none" spc="0" normalizeH="0" baseline="30000" noProof="0" dirty="0">
                <a:ln>
                  <a:noFill/>
                </a:ln>
                <a:effectLst/>
                <a:uLnTx/>
                <a:uFillTx/>
                <a:latin typeface="Arial Black" panose="020B0A04020102020204" pitchFamily="34" charset="0"/>
                <a:cs typeface="Arial"/>
              </a:rPr>
              <a:t>e</a:t>
            </a:r>
            <a:br>
              <a:rPr kumimoji="0" lang="fr-FR" sz="3600" b="0" i="0" u="none" strike="noStrike" kern="1200" cap="none" spc="0" normalizeH="0" baseline="30000" noProof="0" dirty="0">
                <a:ln>
                  <a:noFill/>
                </a:ln>
                <a:effectLst/>
                <a:uLnTx/>
                <a:uFillTx/>
                <a:latin typeface="Arial Black" panose="020B0A04020102020204" pitchFamily="34" charset="0"/>
                <a:cs typeface="Arial"/>
              </a:rPr>
            </a:br>
            <a:r>
              <a:rPr kumimoji="0" lang="fr-FR" sz="3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Les nouveautés de la procédure</a:t>
            </a:r>
            <a:br>
              <a:rPr kumimoji="0" lang="fr-FR" sz="3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lang="fr-FR" sz="3600" dirty="0"/>
          </a:p>
        </p:txBody>
      </p:sp>
      <p:sp>
        <p:nvSpPr>
          <p:cNvPr id="3" name="Espace réservé du contenu 2">
            <a:extLst>
              <a:ext uri="{FF2B5EF4-FFF2-40B4-BE49-F238E27FC236}">
                <a16:creationId xmlns:a16="http://schemas.microsoft.com/office/drawing/2014/main" id="{CC69EB0E-06B1-4F21-A7AE-A9188319DBE0}"/>
              </a:ext>
            </a:extLst>
          </p:cNvPr>
          <p:cNvSpPr>
            <a:spLocks noGrp="1"/>
          </p:cNvSpPr>
          <p:nvPr>
            <p:ph idx="1"/>
          </p:nvPr>
        </p:nvSpPr>
        <p:spPr/>
        <p:txBody>
          <a:bodyPr>
            <a:normAutofit fontScale="70000" lnSpcReduction="20000"/>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À partir de février 2021, le </a:t>
            </a:r>
            <a:r>
              <a:rPr kumimoji="0" lang="fr-FR"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téléservice Orientation</a:t>
            </a: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accessible à partir du portail </a:t>
            </a:r>
            <a:r>
              <a:rPr kumimoji="0" lang="fr-FR"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Scolarité Services</a:t>
            </a: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est mis à la disposition des familles. Il dématérialise le support de la procédure d'orientation (la fiche de dialogue). Il permet de demander en ligne une voie d'orientation et de consulter les réponses du conseil de classe aux demandes formulées. Les familles ont la possibilité d'utiliser ce service en ligne ou de renseigner la fiche de dialogue papier.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Il permettra aussi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 consulter les offres de formation post 3</a:t>
            </a:r>
            <a:r>
              <a:rPr kumimoji="0" lang="fr-FR" sz="32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e</a:t>
            </a: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 début avril à début juin)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 saisir les demandes de poursuites d'études (de début mai à début juin)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 consulter les résultats à ces demandes (à partir de fin juin ou début juillet)</a:t>
            </a:r>
          </a:p>
          <a:p>
            <a:endParaRPr lang="fr-FR" dirty="0"/>
          </a:p>
        </p:txBody>
      </p:sp>
      <p:pic>
        <p:nvPicPr>
          <p:cNvPr id="5" name="Son enregistré">
            <a:hlinkClick r:id="" action="ppaction://media"/>
            <a:extLst>
              <a:ext uri="{FF2B5EF4-FFF2-40B4-BE49-F238E27FC236}">
                <a16:creationId xmlns:a16="http://schemas.microsoft.com/office/drawing/2014/main" id="{76DDE188-3A34-4DD6-BFA7-3E2404B15A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4" name="Espace réservé du pied de page 3">
            <a:extLst>
              <a:ext uri="{FF2B5EF4-FFF2-40B4-BE49-F238E27FC236}">
                <a16:creationId xmlns:a16="http://schemas.microsoft.com/office/drawing/2014/main" id="{7DD93698-00F6-4838-BB39-EF011019A1FE}"/>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2048248201"/>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18CE2A-1FD5-4448-862B-A3BDE397820E}"/>
              </a:ext>
            </a:extLst>
          </p:cNvPr>
          <p:cNvSpPr>
            <a:spLocks noGrp="1"/>
          </p:cNvSpPr>
          <p:nvPr>
            <p:ph type="title"/>
          </p:nvPr>
        </p:nvSpPr>
        <p:spPr>
          <a:xfrm>
            <a:off x="457200" y="274638"/>
            <a:ext cx="8229600" cy="807402"/>
          </a:xfrm>
        </p:spPr>
        <p:txBody>
          <a:bodyPr>
            <a:normAutofit fontScale="90000"/>
          </a:bodyPr>
          <a:lstStyle/>
          <a:p>
            <a:r>
              <a:rPr kumimoji="0" lang="fr-FR" sz="4400" b="0" i="0" u="none" strike="noStrike" kern="1200" cap="none" spc="0" normalizeH="0" baseline="0" noProof="0" dirty="0">
                <a:ln>
                  <a:noFill/>
                </a:ln>
                <a:effectLst/>
                <a:uLnTx/>
                <a:uFillTx/>
                <a:latin typeface="Arial Black" panose="020B0A04020102020204" pitchFamily="34" charset="0"/>
              </a:rPr>
              <a:t/>
            </a:r>
            <a:br>
              <a:rPr kumimoji="0" lang="fr-FR" sz="4400" b="0" i="0" u="none" strike="noStrike" kern="1200" cap="none" spc="0" normalizeH="0" baseline="0" noProof="0" dirty="0">
                <a:ln>
                  <a:noFill/>
                </a:ln>
                <a:effectLst/>
                <a:uLnTx/>
                <a:uFillTx/>
                <a:latin typeface="Arial Black" panose="020B0A04020102020204" pitchFamily="34" charset="0"/>
              </a:rPr>
            </a:br>
            <a:r>
              <a:rPr kumimoji="0" lang="fr-FR" sz="4400" b="0" i="0" u="none" strike="noStrike" kern="1200" cap="none" spc="0" normalizeH="0" baseline="0" noProof="0" dirty="0">
                <a:ln>
                  <a:noFill/>
                </a:ln>
                <a:effectLst/>
                <a:uLnTx/>
                <a:uFillTx/>
                <a:latin typeface="Arial Black" panose="020B0A04020102020204" pitchFamily="34" charset="0"/>
              </a:rPr>
              <a:t>RESSOURCES</a:t>
            </a:r>
            <a:r>
              <a:rPr kumimoji="0" lang="fr-FR" sz="4400" b="0" i="0" u="none" strike="noStrike" kern="1200" cap="none" spc="0" normalizeH="0" baseline="0" noProof="0" dirty="0">
                <a:ln>
                  <a:noFill/>
                </a:ln>
                <a:effectLst/>
                <a:uLnTx/>
                <a:uFillTx/>
                <a:latin typeface="Arial Black" panose="020B0A04020102020204" pitchFamily="34" charset="0"/>
                <a:cs typeface="Arial Black"/>
              </a:rPr>
              <a:t/>
            </a:r>
            <a:br>
              <a:rPr kumimoji="0" lang="fr-FR" sz="4400" b="0" i="0" u="none" strike="noStrike" kern="1200" cap="none" spc="0" normalizeH="0" baseline="0" noProof="0" dirty="0">
                <a:ln>
                  <a:noFill/>
                </a:ln>
                <a:effectLst/>
                <a:uLnTx/>
                <a:uFillTx/>
                <a:latin typeface="Arial Black" panose="020B0A04020102020204" pitchFamily="34" charset="0"/>
                <a:cs typeface="Arial Black"/>
              </a:rPr>
            </a:br>
            <a:endParaRPr lang="fr-FR" dirty="0"/>
          </a:p>
        </p:txBody>
      </p:sp>
      <p:sp>
        <p:nvSpPr>
          <p:cNvPr id="3" name="Espace réservé du contenu 2">
            <a:extLst>
              <a:ext uri="{FF2B5EF4-FFF2-40B4-BE49-F238E27FC236}">
                <a16:creationId xmlns:a16="http://schemas.microsoft.com/office/drawing/2014/main" id="{1BFD4BE4-8993-4116-88E4-9480C202225B}"/>
              </a:ext>
            </a:extLst>
          </p:cNvPr>
          <p:cNvSpPr>
            <a:spLocks noGrp="1"/>
          </p:cNvSpPr>
          <p:nvPr>
            <p:ph idx="1"/>
          </p:nvPr>
        </p:nvSpPr>
        <p:spPr/>
        <p:txBody>
          <a:bodyPr>
            <a:normAutofit fontScale="70000" lnSpcReduction="20000"/>
          </a:bodyPr>
          <a:lstStyle/>
          <a:p>
            <a:pPr marL="342900" lvl="0" indent="-342900">
              <a:spcBef>
                <a:spcPct val="20000"/>
              </a:spcBef>
              <a:buFont typeface="Arial"/>
              <a:buChar char="•"/>
            </a:pPr>
            <a:r>
              <a:rPr lang="fr-FR" sz="3200" b="1" dirty="0">
                <a:latin typeface="Arial" panose="020B0604020202020204" pitchFamily="34" charset="0"/>
                <a:cs typeface="Arial" panose="020B0604020202020204" pitchFamily="34" charset="0"/>
              </a:rPr>
              <a:t>BROCHURE APRES 3EME Nouvelle Aquitaine rentrée 2020:</a:t>
            </a:r>
          </a:p>
          <a:p>
            <a:pPr lvl="0">
              <a:spcBef>
                <a:spcPct val="20000"/>
              </a:spcBef>
            </a:pPr>
            <a:r>
              <a:rPr lang="fr-FR" sz="3200" dirty="0">
                <a:solidFill>
                  <a:schemeClr val="tx2">
                    <a:lumMod val="50000"/>
                  </a:schemeClr>
                </a:solidFill>
                <a:hlinkClick r:id="rId4">
                  <a:extLst>
                    <a:ext uri="{A12FA001-AC4F-418D-AE19-62706E023703}">
                      <ahyp:hlinkClr xmlns="" xmlns:ahyp="http://schemas.microsoft.com/office/drawing/2018/hyperlinkcolor" val="tx"/>
                    </a:ext>
                  </a:extLst>
                </a:hlinkClick>
              </a:rPr>
              <a:t>https://www.onisep.fr/Media/Regions/Nouvelle-Aquitaine/Aquitaine/Fichiers/03_Guides-d-orientation/En-classe-de-3e-preparer-son-orientation-rentree-2020</a:t>
            </a:r>
            <a:endParaRPr lang="fr-FR" sz="3200" dirty="0">
              <a:solidFill>
                <a:schemeClr val="tx2">
                  <a:lumMod val="50000"/>
                </a:schemeClr>
              </a:solidFill>
            </a:endParaRPr>
          </a:p>
          <a:p>
            <a:pPr marL="0" lvl="0" indent="0">
              <a:spcBef>
                <a:spcPct val="20000"/>
              </a:spcBef>
              <a:buNone/>
            </a:pPr>
            <a:endParaRPr lang="fr-FR" sz="3200" dirty="0">
              <a:solidFill>
                <a:schemeClr val="tx2">
                  <a:lumMod val="50000"/>
                </a:schemeClr>
              </a:solidFill>
            </a:endParaRPr>
          </a:p>
          <a:p>
            <a:pPr marL="342900" lvl="0" indent="-342900">
              <a:spcBef>
                <a:spcPct val="20000"/>
              </a:spcBef>
              <a:buFont typeface="Arial" panose="020B0604020202020204" pitchFamily="34" charset="0"/>
              <a:buChar char="•"/>
            </a:pPr>
            <a:r>
              <a:rPr lang="fr-FR" sz="3200" b="1" dirty="0">
                <a:latin typeface="Arial" panose="020B0604020202020204" pitchFamily="34" charset="0"/>
                <a:cs typeface="Arial" panose="020B0604020202020204" pitchFamily="34" charset="0"/>
              </a:rPr>
              <a:t>JE DECOUVRE LES FAMILLE DE METIERS</a:t>
            </a:r>
          </a:p>
          <a:p>
            <a:pPr lvl="0">
              <a:spcBef>
                <a:spcPct val="20000"/>
              </a:spcBef>
            </a:pPr>
            <a:r>
              <a:rPr lang="fr-FR" sz="3200" dirty="0">
                <a:solidFill>
                  <a:schemeClr val="tx2">
                    <a:lumMod val="50000"/>
                  </a:schemeClr>
                </a:solidFill>
                <a:hlinkClick r:id="rId5">
                  <a:extLst>
                    <a:ext uri="{A12FA001-AC4F-418D-AE19-62706E023703}">
                      <ahyp:hlinkClr xmlns="" xmlns:ahyp="http://schemas.microsoft.com/office/drawing/2018/hyperlinkcolor" val="tx"/>
                    </a:ext>
                  </a:extLst>
                </a:hlinkClick>
              </a:rPr>
              <a:t>www.onisep.fr/les-familles-de-metiers</a:t>
            </a:r>
            <a:endParaRPr lang="fr-FR" sz="3200" dirty="0">
              <a:solidFill>
                <a:schemeClr val="tx2">
                  <a:lumMod val="50000"/>
                </a:schemeClr>
              </a:solidFill>
            </a:endParaRPr>
          </a:p>
          <a:p>
            <a:pPr lvl="0">
              <a:spcBef>
                <a:spcPct val="20000"/>
              </a:spcBef>
            </a:pPr>
            <a:endParaRPr lang="fr-FR" sz="3200" dirty="0"/>
          </a:p>
          <a:p>
            <a:pPr marL="342900" lvl="0" indent="-342900">
              <a:spcBef>
                <a:spcPct val="20000"/>
              </a:spcBef>
              <a:buFont typeface="Arial"/>
              <a:buChar char="•"/>
            </a:pPr>
            <a:r>
              <a:rPr lang="fr-FR" sz="3200" b="1" dirty="0">
                <a:latin typeface="Arial" panose="020B0604020202020204" pitchFamily="34" charset="0"/>
                <a:cs typeface="Arial" panose="020B0604020202020204" pitchFamily="34" charset="0"/>
              </a:rPr>
              <a:t>JE DECOUVRE LES METIERS:</a:t>
            </a:r>
          </a:p>
          <a:p>
            <a:pPr lvl="0">
              <a:spcBef>
                <a:spcPct val="20000"/>
              </a:spcBef>
            </a:pPr>
            <a:r>
              <a:rPr lang="fr-FR" sz="3200" dirty="0">
                <a:solidFill>
                  <a:schemeClr val="tx2">
                    <a:lumMod val="50000"/>
                  </a:schemeClr>
                </a:solidFill>
                <a:hlinkClick r:id="rId6">
                  <a:extLst>
                    <a:ext uri="{A12FA001-AC4F-418D-AE19-62706E023703}">
                      <ahyp:hlinkClr xmlns="" xmlns:ahyp="http://schemas.microsoft.com/office/drawing/2018/hyperlinkcolor" val="tx"/>
                    </a:ext>
                  </a:extLst>
                </a:hlinkClick>
              </a:rPr>
              <a:t>http://www.onisep.fr/Decouvrir-les-metiers</a:t>
            </a:r>
            <a:endParaRPr lang="fr-FR" sz="3200" dirty="0">
              <a:solidFill>
                <a:schemeClr val="tx2">
                  <a:lumMod val="50000"/>
                </a:schemeClr>
              </a:solidFill>
            </a:endParaRPr>
          </a:p>
          <a:p>
            <a:pPr marL="0" lvl="0" indent="0">
              <a:spcBef>
                <a:spcPct val="20000"/>
              </a:spcBef>
              <a:buNone/>
            </a:pPr>
            <a:r>
              <a:rPr lang="fr-FR" sz="3200" dirty="0"/>
              <a:t> </a:t>
            </a:r>
          </a:p>
          <a:p>
            <a:pPr marL="342900" lvl="0" indent="-342900">
              <a:spcBef>
                <a:spcPct val="20000"/>
              </a:spcBef>
              <a:buFont typeface="Arial"/>
              <a:buChar char="•"/>
            </a:pPr>
            <a:r>
              <a:rPr lang="fr-FR" sz="3200" b="1" dirty="0">
                <a:latin typeface="Arial" panose="020B0604020202020204" pitchFamily="34" charset="0"/>
                <a:cs typeface="Arial" panose="020B0604020202020204" pitchFamily="34" charset="0"/>
              </a:rPr>
              <a:t>PADLET CIO:</a:t>
            </a:r>
          </a:p>
          <a:p>
            <a:pPr lvl="0">
              <a:spcBef>
                <a:spcPct val="20000"/>
              </a:spcBef>
            </a:pPr>
            <a:r>
              <a:rPr lang="fr-FR" sz="3200" dirty="0">
                <a:solidFill>
                  <a:schemeClr val="tx2">
                    <a:lumMod val="50000"/>
                  </a:schemeClr>
                </a:solidFill>
                <a:hlinkClick r:id="rId7">
                  <a:extLst>
                    <a:ext uri="{A12FA001-AC4F-418D-AE19-62706E023703}">
                      <ahyp:hlinkClr xmlns="" xmlns:ahyp="http://schemas.microsoft.com/office/drawing/2018/hyperlinkcolor" val="tx"/>
                    </a:ext>
                  </a:extLst>
                </a:hlinkClick>
              </a:rPr>
              <a:t>https://padlet.com/ciomontdemarsan/enrouteverslelycee</a:t>
            </a:r>
            <a:endParaRPr lang="fr-FR" dirty="0"/>
          </a:p>
        </p:txBody>
      </p:sp>
      <p:pic>
        <p:nvPicPr>
          <p:cNvPr id="4" name="Son enregistré">
            <a:hlinkClick r:id="" action="ppaction://media"/>
            <a:extLst>
              <a:ext uri="{FF2B5EF4-FFF2-40B4-BE49-F238E27FC236}">
                <a16:creationId xmlns:a16="http://schemas.microsoft.com/office/drawing/2014/main" id="{58AA7026-4E3F-4D05-B7AA-ADC6BE1C5E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
        <p:nvSpPr>
          <p:cNvPr id="5" name="Espace réservé du pied de page 4">
            <a:extLst>
              <a:ext uri="{FF2B5EF4-FFF2-40B4-BE49-F238E27FC236}">
                <a16:creationId xmlns:a16="http://schemas.microsoft.com/office/drawing/2014/main" id="{3793B684-A20D-46B4-9BC5-C96EA100B75A}"/>
              </a:ext>
            </a:extLst>
          </p:cNvPr>
          <p:cNvSpPr>
            <a:spLocks noGrp="1"/>
          </p:cNvSpPr>
          <p:nvPr>
            <p:ph type="ftr" sz="quarter" idx="11"/>
          </p:nvPr>
        </p:nvSpPr>
        <p:spPr/>
        <p:txBody>
          <a:bodyPr/>
          <a:lstStyle/>
          <a:p>
            <a:pPr algn="ctr"/>
            <a:r>
              <a:rPr lang="fr-FR" sz="1000"/>
              <a:t>CIO Mont de Marsan janvier 2021</a:t>
            </a:r>
            <a:endParaRPr lang="fr-FR" sz="1000" dirty="0"/>
          </a:p>
        </p:txBody>
      </p:sp>
    </p:spTree>
    <p:extLst>
      <p:ext uri="{BB962C8B-B14F-4D97-AF65-F5344CB8AC3E}">
        <p14:creationId xmlns:p14="http://schemas.microsoft.com/office/powerpoint/2010/main" val="80640041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E54C8-5FCC-4335-8FC5-3EF338276AC9}"/>
              </a:ext>
            </a:extLst>
          </p:cNvPr>
          <p:cNvSpPr>
            <a:spLocks noGrp="1"/>
          </p:cNvSpPr>
          <p:nvPr>
            <p:ph type="title"/>
          </p:nvPr>
        </p:nvSpPr>
        <p:spPr>
          <a:xfrm>
            <a:off x="106680" y="274638"/>
            <a:ext cx="8900160" cy="1127442"/>
          </a:xfrm>
        </p:spPr>
        <p:txBody>
          <a:bodyPr>
            <a:normAutofit fontScale="90000"/>
          </a:bodyPr>
          <a:lstStyle/>
          <a:p>
            <a:r>
              <a:rPr lang="fr-FR" dirty="0"/>
              <a:t>Les Centres d’Information et d’Orientation</a:t>
            </a:r>
          </a:p>
        </p:txBody>
      </p:sp>
      <p:sp>
        <p:nvSpPr>
          <p:cNvPr id="3" name="Espace réservé du contenu 2">
            <a:extLst>
              <a:ext uri="{FF2B5EF4-FFF2-40B4-BE49-F238E27FC236}">
                <a16:creationId xmlns:a16="http://schemas.microsoft.com/office/drawing/2014/main" id="{C25DA62C-9450-40B4-9F8C-EF47FB5857B0}"/>
              </a:ext>
            </a:extLst>
          </p:cNvPr>
          <p:cNvSpPr>
            <a:spLocks noGrp="1"/>
          </p:cNvSpPr>
          <p:nvPr>
            <p:ph idx="1"/>
          </p:nvPr>
        </p:nvSpPr>
        <p:spPr/>
        <p:txBody>
          <a:bodyPr>
            <a:normAutofit fontScale="70000" lnSpcReduction="20000"/>
          </a:bodyPr>
          <a:lstStyle/>
          <a:p>
            <a:pPr algn="ctr"/>
            <a:r>
              <a:rPr lang="fr-FR" dirty="0">
                <a:hlinkClick r:id="rId4"/>
              </a:rPr>
              <a:t>https://www.cio-montdemarsan.org/</a:t>
            </a:r>
            <a:endParaRPr lang="fr-FR" dirty="0"/>
          </a:p>
          <a:p>
            <a:pPr algn="ctr"/>
            <a:endParaRPr lang="fr-FR" dirty="0"/>
          </a:p>
          <a:p>
            <a:pPr marL="0" indent="0" algn="ctr">
              <a:buNone/>
            </a:pPr>
            <a:r>
              <a:rPr lang="fr-FR" dirty="0"/>
              <a:t>Le CIO de Mont de marsan:</a:t>
            </a:r>
          </a:p>
          <a:p>
            <a:pPr marL="0" indent="0" algn="ctr">
              <a:buNone/>
            </a:pPr>
            <a:r>
              <a:rPr lang="fr-FR" dirty="0"/>
              <a:t>295 place de la caserne Bosquet </a:t>
            </a:r>
          </a:p>
          <a:p>
            <a:pPr marL="0" indent="0" algn="ctr">
              <a:buNone/>
            </a:pPr>
            <a:r>
              <a:rPr lang="fr-FR" dirty="0"/>
              <a:t>05 58 06 42 43</a:t>
            </a:r>
          </a:p>
          <a:p>
            <a:pPr marL="0" indent="0" algn="ctr">
              <a:buNone/>
            </a:pPr>
            <a:endParaRPr lang="fr-FR" dirty="0"/>
          </a:p>
          <a:p>
            <a:pPr marL="0" indent="0" algn="ctr">
              <a:buNone/>
            </a:pPr>
            <a:r>
              <a:rPr lang="fr-FR" dirty="0"/>
              <a:t>Le CIO d’Aire sur l’Adour </a:t>
            </a:r>
          </a:p>
          <a:p>
            <a:pPr marL="0" indent="0" algn="ctr">
              <a:buNone/>
            </a:pPr>
            <a:r>
              <a:rPr lang="fr-FR" dirty="0"/>
              <a:t>45 rue Félix </a:t>
            </a:r>
            <a:r>
              <a:rPr lang="fr-FR" dirty="0" err="1"/>
              <a:t>Despagnet</a:t>
            </a:r>
            <a:endParaRPr lang="fr-FR" dirty="0"/>
          </a:p>
          <a:p>
            <a:pPr marL="0" indent="0" algn="ctr">
              <a:buNone/>
            </a:pPr>
            <a:r>
              <a:rPr lang="fr-FR" dirty="0"/>
              <a:t>05 58 71 62 33</a:t>
            </a:r>
          </a:p>
          <a:p>
            <a:pPr marL="0" indent="0" algn="ctr">
              <a:buNone/>
            </a:pPr>
            <a:endParaRPr lang="fr-FR" dirty="0"/>
          </a:p>
          <a:p>
            <a:pPr marL="0" indent="0" algn="ctr">
              <a:buNone/>
            </a:pPr>
            <a:r>
              <a:rPr lang="fr-FR" dirty="0"/>
              <a:t>Le CIO de Parentis en Born</a:t>
            </a:r>
          </a:p>
          <a:p>
            <a:pPr marL="0" indent="0" algn="ctr">
              <a:buNone/>
            </a:pPr>
            <a:r>
              <a:rPr lang="fr-FR" dirty="0"/>
              <a:t>434 avenue Brémontier (cité administrative)</a:t>
            </a:r>
          </a:p>
          <a:p>
            <a:pPr marL="0" indent="0" algn="ctr">
              <a:buNone/>
            </a:pPr>
            <a:r>
              <a:rPr lang="fr-FR" dirty="0"/>
              <a:t>05 58 82 73 82</a:t>
            </a:r>
          </a:p>
          <a:p>
            <a:endParaRPr lang="fr-FR" dirty="0"/>
          </a:p>
        </p:txBody>
      </p:sp>
      <p:pic>
        <p:nvPicPr>
          <p:cNvPr id="4" name="Son enregistré">
            <a:hlinkClick r:id="" action="ppaction://media"/>
            <a:extLst>
              <a:ext uri="{FF2B5EF4-FFF2-40B4-BE49-F238E27FC236}">
                <a16:creationId xmlns:a16="http://schemas.microsoft.com/office/drawing/2014/main" id="{57014096-F2F1-4D1A-A489-241955A35B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5" name="Espace réservé du pied de page 4">
            <a:extLst>
              <a:ext uri="{FF2B5EF4-FFF2-40B4-BE49-F238E27FC236}">
                <a16:creationId xmlns:a16="http://schemas.microsoft.com/office/drawing/2014/main" id="{998EA2F1-0C40-422F-9DB2-ACFF87AA99EC}"/>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336670296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3" name="Parallélogramme 2"/>
          <p:cNvSpPr/>
          <p:nvPr/>
        </p:nvSpPr>
        <p:spPr>
          <a:xfrm>
            <a:off x="0" y="0"/>
            <a:ext cx="9144000" cy="6858000"/>
          </a:xfrm>
          <a:prstGeom prst="parallelogram">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000" dirty="0">
              <a:latin typeface="Arial Black"/>
              <a:cs typeface="Arial Black"/>
            </a:endParaRPr>
          </a:p>
          <a:p>
            <a:pPr algn="ctr"/>
            <a:r>
              <a:rPr lang="fr-FR" sz="4800" dirty="0">
                <a:solidFill>
                  <a:schemeClr val="tx1"/>
                </a:solidFill>
                <a:latin typeface="Arial Black"/>
                <a:cs typeface="Arial Black"/>
              </a:rPr>
              <a:t>La voie professionnelle</a:t>
            </a:r>
          </a:p>
          <a:p>
            <a:pPr algn="ctr"/>
            <a:endParaRPr lang="fr-FR" sz="4000" dirty="0"/>
          </a:p>
        </p:txBody>
      </p:sp>
      <p:pic>
        <p:nvPicPr>
          <p:cNvPr id="4" name="Son enregistré">
            <a:hlinkClick r:id="" action="ppaction://media"/>
            <a:extLst>
              <a:ext uri="{FF2B5EF4-FFF2-40B4-BE49-F238E27FC236}">
                <a16:creationId xmlns:a16="http://schemas.microsoft.com/office/drawing/2014/main" id="{718A47A2-5F57-4960-B1AF-19A7C58291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1F819CC4-7E72-4C80-91C1-DB99B55AEF75}"/>
              </a:ext>
            </a:extLst>
          </p:cNvPr>
          <p:cNvSpPr>
            <a:spLocks noGrp="1"/>
          </p:cNvSpPr>
          <p:nvPr>
            <p:ph type="ftr" sz="quarter" idx="11"/>
          </p:nvPr>
        </p:nvSpPr>
        <p:spPr>
          <a:xfrm>
            <a:off x="2702880" y="6374044"/>
            <a:ext cx="3738239" cy="365125"/>
          </a:xfrm>
        </p:spPr>
        <p:txBody>
          <a:bodyPr/>
          <a:lstStyle/>
          <a:p>
            <a:pPr algn="ctr"/>
            <a:r>
              <a:rPr lang="fr-FR" sz="1050" dirty="0"/>
              <a:t>CIO Mont de Marsan janvier 2021</a:t>
            </a:r>
          </a:p>
        </p:txBody>
      </p:sp>
    </p:spTree>
    <p:extLst>
      <p:ext uri="{BB962C8B-B14F-4D97-AF65-F5344CB8AC3E}">
        <p14:creationId xmlns:p14="http://schemas.microsoft.com/office/powerpoint/2010/main" val="349024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2E6A3D-AE8E-464B-8ADD-760A95EC99E8}"/>
              </a:ext>
            </a:extLst>
          </p:cNvPr>
          <p:cNvSpPr/>
          <p:nvPr/>
        </p:nvSpPr>
        <p:spPr>
          <a:xfrm>
            <a:off x="285017" y="273789"/>
            <a:ext cx="8573965" cy="447495"/>
          </a:xfrm>
          <a:prstGeom prst="rect">
            <a:avLst/>
          </a:prstGeom>
        </p:spPr>
        <p:txBody>
          <a:bodyP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r-FR" sz="2308" b="1" i="0" u="none" strike="noStrike" kern="0" cap="all" spc="0" normalizeH="0" baseline="0" noProof="0" dirty="0">
                <a:ln>
                  <a:noFill/>
                </a:ln>
                <a:solidFill>
                  <a:prstClr val="black"/>
                </a:solidFill>
                <a:effectLst/>
                <a:uLnTx/>
                <a:uFillTx/>
                <a:latin typeface="Arial Black" panose="020B0A04020102020204" pitchFamily="34" charset="0"/>
                <a:ea typeface="+mn-ea"/>
                <a:cs typeface="+mn-cs"/>
              </a:rPr>
              <a:t>la voie professionnelle</a:t>
            </a:r>
            <a:endParaRPr kumimoji="0" lang="fr-FR" sz="166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Espace réservé du contenu 2">
            <a:extLst>
              <a:ext uri="{FF2B5EF4-FFF2-40B4-BE49-F238E27FC236}">
                <a16:creationId xmlns:a16="http://schemas.microsoft.com/office/drawing/2014/main" id="{A9AE61F9-DE0F-499E-AAEB-955E0288C173}"/>
              </a:ext>
            </a:extLst>
          </p:cNvPr>
          <p:cNvSpPr txBox="1">
            <a:spLocks/>
          </p:cNvSpPr>
          <p:nvPr/>
        </p:nvSpPr>
        <p:spPr>
          <a:xfrm>
            <a:off x="1" y="1574277"/>
            <a:ext cx="9144000" cy="48651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900" b="1" u="sng" dirty="0">
                <a:latin typeface="Arial" panose="020B0604020202020204" pitchFamily="34" charset="0"/>
                <a:cs typeface="Arial" panose="020B0604020202020204" pitchFamily="34" charset="0"/>
              </a:rPr>
              <a:t>Objectifs</a:t>
            </a:r>
            <a:r>
              <a:rPr lang="fr-FR" sz="1900" b="1" dirty="0">
                <a:latin typeface="Arial" panose="020B0604020202020204" pitchFamily="34" charset="0"/>
                <a:cs typeface="Arial" panose="020B0604020202020204" pitchFamily="34" charset="0"/>
              </a:rPr>
              <a:t>: </a:t>
            </a:r>
            <a:r>
              <a:rPr lang="fr-FR" sz="1900" dirty="0">
                <a:latin typeface="Arial" panose="020B0604020202020204" pitchFamily="34" charset="0"/>
                <a:cs typeface="Arial" panose="020B0604020202020204" pitchFamily="34" charset="0"/>
              </a:rPr>
              <a:t>choisir un domaine professionnel et apprendre un métier</a:t>
            </a:r>
          </a:p>
          <a:p>
            <a:endParaRPr lang="fr-FR" sz="1900" dirty="0">
              <a:latin typeface="Arial" panose="020B0604020202020204" pitchFamily="34" charset="0"/>
              <a:cs typeface="Arial" panose="020B0604020202020204" pitchFamily="34" charset="0"/>
            </a:endParaRPr>
          </a:p>
          <a:p>
            <a:r>
              <a:rPr lang="fr-FR" sz="1900" b="1" u="sng" dirty="0">
                <a:latin typeface="Arial" panose="020B0604020202020204" pitchFamily="34" charset="0"/>
                <a:cs typeface="Arial" panose="020B0604020202020204" pitchFamily="34" charset="0"/>
              </a:rPr>
              <a:t>2 types de diplômes</a:t>
            </a:r>
            <a:r>
              <a:rPr lang="fr-FR" sz="1900" b="1" dirty="0">
                <a:latin typeface="Arial" panose="020B0604020202020204" pitchFamily="34" charset="0"/>
                <a:cs typeface="Arial" panose="020B0604020202020204" pitchFamily="34" charset="0"/>
              </a:rPr>
              <a:t>: </a:t>
            </a:r>
            <a:r>
              <a:rPr lang="fr-FR" sz="1900" dirty="0">
                <a:latin typeface="Arial" panose="020B0604020202020204" pitchFamily="34" charset="0"/>
                <a:cs typeface="Arial" panose="020B0604020202020204" pitchFamily="34" charset="0"/>
              </a:rPr>
              <a:t>Bac Professionnel et CAP</a:t>
            </a:r>
          </a:p>
          <a:p>
            <a:endParaRPr lang="fr-FR" sz="1900" dirty="0">
              <a:latin typeface="Arial" panose="020B0604020202020204" pitchFamily="34" charset="0"/>
              <a:cs typeface="Arial" panose="020B0604020202020204" pitchFamily="34" charset="0"/>
            </a:endParaRPr>
          </a:p>
          <a:p>
            <a:r>
              <a:rPr lang="fr-FR" sz="1900" dirty="0">
                <a:latin typeface="Arial" panose="020B0604020202020204" pitchFamily="34" charset="0"/>
                <a:cs typeface="Arial" panose="020B0604020202020204" pitchFamily="34" charset="0"/>
              </a:rPr>
              <a:t>Possibilité de suivre ces formations </a:t>
            </a:r>
            <a:r>
              <a:rPr lang="fr-FR" sz="1900" b="1" dirty="0">
                <a:latin typeface="Arial" panose="020B0604020202020204" pitchFamily="34" charset="0"/>
                <a:cs typeface="Arial" panose="020B0604020202020204" pitchFamily="34" charset="0"/>
              </a:rPr>
              <a:t>en lycée professionnel </a:t>
            </a:r>
            <a:r>
              <a:rPr lang="fr-FR" sz="1900" dirty="0">
                <a:latin typeface="Arial" panose="020B0604020202020204" pitchFamily="34" charset="0"/>
                <a:cs typeface="Arial" panose="020B0604020202020204" pitchFamily="34" charset="0"/>
              </a:rPr>
              <a:t>ou </a:t>
            </a:r>
            <a:r>
              <a:rPr lang="fr-FR" sz="1900" b="1" dirty="0">
                <a:latin typeface="Arial" panose="020B0604020202020204" pitchFamily="34" charset="0"/>
                <a:cs typeface="Arial" panose="020B0604020202020204" pitchFamily="34" charset="0"/>
              </a:rPr>
              <a:t>au CFA</a:t>
            </a:r>
          </a:p>
          <a:p>
            <a:pPr marL="0" indent="0">
              <a:buNone/>
            </a:pPr>
            <a:endParaRPr lang="fr-FR" sz="1900" dirty="0">
              <a:latin typeface="Arial" panose="020B0604020202020204" pitchFamily="34" charset="0"/>
              <a:cs typeface="Arial" panose="020B0604020202020204" pitchFamily="34" charset="0"/>
            </a:endParaRPr>
          </a:p>
          <a:p>
            <a:r>
              <a:rPr lang="fr-FR" sz="1900" b="1" dirty="0">
                <a:latin typeface="Arial" panose="020B0604020202020204" pitchFamily="34" charset="0"/>
                <a:cs typeface="Arial" panose="020B0604020202020204" pitchFamily="34" charset="0"/>
              </a:rPr>
              <a:t>En CAP </a:t>
            </a:r>
            <a:r>
              <a:rPr lang="fr-FR" sz="1900" dirty="0">
                <a:latin typeface="Arial" panose="020B0604020202020204" pitchFamily="34" charset="0"/>
                <a:cs typeface="Arial" panose="020B0604020202020204" pitchFamily="34" charset="0"/>
              </a:rPr>
              <a:t>et en </a:t>
            </a:r>
            <a:r>
              <a:rPr lang="fr-FR" sz="1900" b="1" dirty="0">
                <a:latin typeface="Arial" panose="020B0604020202020204" pitchFamily="34" charset="0"/>
                <a:cs typeface="Arial" panose="020B0604020202020204" pitchFamily="34" charset="0"/>
              </a:rPr>
              <a:t>Bac pro</a:t>
            </a:r>
            <a:r>
              <a:rPr lang="fr-FR" sz="1900" dirty="0">
                <a:latin typeface="Arial" panose="020B0604020202020204" pitchFamily="34" charset="0"/>
                <a:cs typeface="Arial" panose="020B0604020202020204" pitchFamily="34" charset="0"/>
              </a:rPr>
              <a:t>:</a:t>
            </a:r>
          </a:p>
          <a:p>
            <a:pPr lvl="1"/>
            <a:r>
              <a:rPr lang="fr-FR" sz="1900" dirty="0">
                <a:latin typeface="Arial" panose="020B0604020202020204" pitchFamily="34" charset="0"/>
                <a:cs typeface="Arial" panose="020B0604020202020204" pitchFamily="34" charset="0"/>
              </a:rPr>
              <a:t>Enseignements généraux</a:t>
            </a:r>
          </a:p>
          <a:p>
            <a:pPr lvl="1"/>
            <a:r>
              <a:rPr lang="fr-FR" sz="1900" dirty="0">
                <a:latin typeface="Arial" panose="020B0604020202020204" pitchFamily="34" charset="0"/>
                <a:cs typeface="Arial" panose="020B0604020202020204" pitchFamily="34" charset="0"/>
              </a:rPr>
              <a:t>Enseignements professionnels</a:t>
            </a:r>
          </a:p>
          <a:p>
            <a:pPr lvl="1"/>
            <a:r>
              <a:rPr lang="fr-FR" sz="1900" dirty="0">
                <a:latin typeface="Arial" panose="020B0604020202020204" pitchFamily="34" charset="0"/>
                <a:cs typeface="Arial" panose="020B0604020202020204" pitchFamily="34" charset="0"/>
              </a:rPr>
              <a:t>Périodes en entreprise</a:t>
            </a:r>
          </a:p>
          <a:p>
            <a:pPr lvl="1"/>
            <a:r>
              <a:rPr lang="fr-FR" sz="1900" dirty="0">
                <a:latin typeface="Arial" panose="020B0604020202020204" pitchFamily="34" charset="0"/>
                <a:cs typeface="Arial" panose="020B0604020202020204" pitchFamily="34" charset="0"/>
              </a:rPr>
              <a:t>Accompagnement personnalisé</a:t>
            </a:r>
          </a:p>
          <a:p>
            <a:pPr lvl="1"/>
            <a:r>
              <a:rPr lang="fr-FR" sz="1900" dirty="0">
                <a:latin typeface="Arial" panose="020B0604020202020204" pitchFamily="34" charset="0"/>
                <a:cs typeface="Arial" panose="020B0604020202020204" pitchFamily="34" charset="0"/>
              </a:rPr>
              <a:t>Aide à l’orientation</a:t>
            </a:r>
          </a:p>
          <a:p>
            <a:endParaRPr lang="fr-FR" sz="2000" dirty="0"/>
          </a:p>
          <a:p>
            <a:pPr marL="0" indent="0">
              <a:buFont typeface="Arial"/>
              <a:buNone/>
            </a:pPr>
            <a:endParaRPr lang="fr-FR" sz="2000" dirty="0"/>
          </a:p>
          <a:p>
            <a:pPr marL="0" indent="0">
              <a:buFont typeface="Arial"/>
              <a:buNone/>
            </a:pPr>
            <a:endParaRPr lang="fr-FR" sz="2000" dirty="0"/>
          </a:p>
        </p:txBody>
      </p:sp>
      <p:pic>
        <p:nvPicPr>
          <p:cNvPr id="6" name="Son enregistré">
            <a:hlinkClick r:id="" action="ppaction://media"/>
            <a:extLst>
              <a:ext uri="{FF2B5EF4-FFF2-40B4-BE49-F238E27FC236}">
                <a16:creationId xmlns:a16="http://schemas.microsoft.com/office/drawing/2014/main" id="{334EBE95-7818-416D-AE2C-77332F50D2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267200" y="3124200"/>
            <a:ext cx="609600" cy="609600"/>
          </a:xfrm>
          <a:prstGeom prst="rect">
            <a:avLst/>
          </a:prstGeom>
        </p:spPr>
      </p:pic>
      <p:sp>
        <p:nvSpPr>
          <p:cNvPr id="3" name="Espace réservé du pied de page 2">
            <a:extLst>
              <a:ext uri="{FF2B5EF4-FFF2-40B4-BE49-F238E27FC236}">
                <a16:creationId xmlns:a16="http://schemas.microsoft.com/office/drawing/2014/main" id="{4CA5E502-E447-4AA9-933F-8020E138B885}"/>
              </a:ext>
            </a:extLst>
          </p:cNvPr>
          <p:cNvSpPr>
            <a:spLocks noGrp="1"/>
          </p:cNvSpPr>
          <p:nvPr>
            <p:ph type="ftr" sz="quarter" idx="11"/>
          </p:nvPr>
        </p:nvSpPr>
        <p:spPr/>
        <p:txBody>
          <a:bodyPr/>
          <a:lstStyle/>
          <a:p>
            <a:pPr algn="ctr"/>
            <a:r>
              <a:rPr lang="fr-FR" sz="1000" dirty="0"/>
              <a:t>CIO Mont de Marsan janvier 2021</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255EDED7-F419-44A9-B649-8CA1EB15CFA4}"/>
              </a:ext>
            </a:extLst>
          </p:cNvPr>
          <p:cNvSpPr txBox="1">
            <a:spLocks/>
          </p:cNvSpPr>
          <p:nvPr/>
        </p:nvSpPr>
        <p:spPr>
          <a:xfrm>
            <a:off x="0" y="1812758"/>
            <a:ext cx="9144000" cy="454940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900" dirty="0">
                <a:latin typeface="Arial" panose="020B0604020202020204" pitchFamily="34" charset="0"/>
                <a:cs typeface="Arial" panose="020B0604020202020204" pitchFamily="34" charset="0"/>
              </a:rPr>
              <a:t>En 2</a:t>
            </a:r>
            <a:r>
              <a:rPr lang="fr-FR" sz="1900" baseline="30000" dirty="0">
                <a:latin typeface="Arial" panose="020B0604020202020204" pitchFamily="34" charset="0"/>
                <a:cs typeface="Arial" panose="020B0604020202020204" pitchFamily="34" charset="0"/>
              </a:rPr>
              <a:t>nde</a:t>
            </a:r>
            <a:r>
              <a:rPr lang="fr-FR" sz="1900" dirty="0">
                <a:latin typeface="Arial" panose="020B0604020202020204" pitchFamily="34" charset="0"/>
                <a:cs typeface="Arial" panose="020B0604020202020204" pitchFamily="34" charset="0"/>
              </a:rPr>
              <a:t> professionnelle:</a:t>
            </a:r>
          </a:p>
          <a:p>
            <a:pPr lvl="1"/>
            <a:r>
              <a:rPr lang="fr-FR" sz="1900" b="1" dirty="0">
                <a:latin typeface="Arial" panose="020B0604020202020204" pitchFamily="34" charset="0"/>
                <a:cs typeface="Arial" panose="020B0604020202020204" pitchFamily="34" charset="0"/>
              </a:rPr>
              <a:t>Mise en œuvre de familles de métiers </a:t>
            </a:r>
            <a:r>
              <a:rPr lang="fr-FR" sz="1900" dirty="0">
                <a:latin typeface="Arial" panose="020B0604020202020204" pitchFamily="34" charset="0"/>
                <a:cs typeface="Arial" panose="020B0604020202020204" pitchFamily="34" charset="0"/>
              </a:rPr>
              <a:t>(depuis 2019):</a:t>
            </a:r>
          </a:p>
          <a:p>
            <a:pPr marL="914400" lvl="2" indent="0">
              <a:buFont typeface="Arial"/>
              <a:buNone/>
            </a:pPr>
            <a:endParaRPr lang="fr-FR" sz="1900" dirty="0">
              <a:latin typeface="Arial" panose="020B0604020202020204" pitchFamily="34" charset="0"/>
              <a:cs typeface="Arial" panose="020B0604020202020204" pitchFamily="34" charset="0"/>
            </a:endParaRPr>
          </a:p>
          <a:p>
            <a:r>
              <a:rPr lang="fr-FR" sz="1900" dirty="0">
                <a:latin typeface="Arial" panose="020B0604020202020204" pitchFamily="34" charset="0"/>
                <a:cs typeface="Arial" panose="020B0604020202020204" pitchFamily="34" charset="0"/>
              </a:rPr>
              <a:t>Ces familles de métiers regroupent des spécialités de bac pro qui présentent un </a:t>
            </a:r>
            <a:r>
              <a:rPr lang="fr-FR" sz="1900" b="1" dirty="0">
                <a:latin typeface="Arial" panose="020B0604020202020204" pitchFamily="34" charset="0"/>
                <a:cs typeface="Arial" panose="020B0604020202020204" pitchFamily="34" charset="0"/>
              </a:rPr>
              <a:t>socle de compétences professionnelles communes.</a:t>
            </a:r>
          </a:p>
          <a:p>
            <a:endParaRPr lang="fr-FR" sz="1900" b="1" dirty="0">
              <a:latin typeface="Arial" panose="020B0604020202020204" pitchFamily="34" charset="0"/>
              <a:cs typeface="Arial" panose="020B0604020202020204" pitchFamily="34" charset="0"/>
            </a:endParaRPr>
          </a:p>
          <a:p>
            <a:r>
              <a:rPr lang="fr-FR" sz="1900" b="1" dirty="0">
                <a:latin typeface="Arial" panose="020B0604020202020204" pitchFamily="34" charset="0"/>
                <a:cs typeface="Arial" panose="020B0604020202020204" pitchFamily="34" charset="0"/>
              </a:rPr>
              <a:t>En fin de 2</a:t>
            </a:r>
            <a:r>
              <a:rPr lang="fr-FR" sz="1900" b="1" baseline="30000" dirty="0">
                <a:latin typeface="Arial" panose="020B0604020202020204" pitchFamily="34" charset="0"/>
                <a:cs typeface="Arial" panose="020B0604020202020204" pitchFamily="34" charset="0"/>
              </a:rPr>
              <a:t>nde</a:t>
            </a:r>
            <a:r>
              <a:rPr lang="fr-FR" sz="1900" b="1" dirty="0">
                <a:latin typeface="Arial" panose="020B0604020202020204" pitchFamily="34" charset="0"/>
                <a:cs typeface="Arial" panose="020B0604020202020204" pitchFamily="34" charset="0"/>
              </a:rPr>
              <a:t>, l’élève choisit la spécialité de bac pro </a:t>
            </a:r>
            <a:r>
              <a:rPr lang="fr-FR" sz="1900" dirty="0">
                <a:latin typeface="Arial" panose="020B0604020202020204" pitchFamily="34" charset="0"/>
                <a:cs typeface="Arial" panose="020B0604020202020204" pitchFamily="34" charset="0"/>
              </a:rPr>
              <a:t>qu’il travaillera en 1</a:t>
            </a:r>
            <a:r>
              <a:rPr lang="fr-FR" sz="1900" baseline="30000" dirty="0">
                <a:latin typeface="Arial" panose="020B0604020202020204" pitchFamily="34" charset="0"/>
                <a:cs typeface="Arial" panose="020B0604020202020204" pitchFamily="34" charset="0"/>
              </a:rPr>
              <a:t>ère</a:t>
            </a:r>
            <a:r>
              <a:rPr lang="fr-FR" sz="1900" dirty="0">
                <a:latin typeface="Arial" panose="020B0604020202020204" pitchFamily="34" charset="0"/>
                <a:cs typeface="Arial" panose="020B0604020202020204" pitchFamily="34" charset="0"/>
              </a:rPr>
              <a:t>  et T</a:t>
            </a:r>
            <a:r>
              <a:rPr lang="fr-FR" sz="1900" baseline="30000" dirty="0">
                <a:latin typeface="Arial" panose="020B0604020202020204" pitchFamily="34" charset="0"/>
                <a:cs typeface="Arial" panose="020B0604020202020204" pitchFamily="34" charset="0"/>
              </a:rPr>
              <a:t>ale</a:t>
            </a:r>
            <a:r>
              <a:rPr lang="fr-FR" sz="1900" dirty="0">
                <a:latin typeface="Arial" panose="020B0604020202020204" pitchFamily="34" charset="0"/>
                <a:cs typeface="Arial" panose="020B0604020202020204" pitchFamily="34" charset="0"/>
              </a:rPr>
              <a:t>.</a:t>
            </a:r>
          </a:p>
          <a:p>
            <a:endParaRPr lang="fr-FR" sz="1900" dirty="0">
              <a:latin typeface="Arial" panose="020B0604020202020204" pitchFamily="34" charset="0"/>
              <a:cs typeface="Arial" panose="020B0604020202020204" pitchFamily="34" charset="0"/>
            </a:endParaRPr>
          </a:p>
          <a:p>
            <a:r>
              <a:rPr lang="fr-FR" sz="1900" dirty="0">
                <a:latin typeface="Arial" panose="020B0604020202020204" pitchFamily="34" charset="0"/>
                <a:cs typeface="Arial" panose="020B0604020202020204" pitchFamily="34" charset="0"/>
              </a:rPr>
              <a:t>Pour les bac pro qui n’entrent pas dans une famille de métiers, le choix de la spécialité se fait dès la 2</a:t>
            </a:r>
            <a:r>
              <a:rPr lang="fr-FR" sz="1900" baseline="30000" dirty="0">
                <a:latin typeface="Arial" panose="020B0604020202020204" pitchFamily="34" charset="0"/>
                <a:cs typeface="Arial" panose="020B0604020202020204" pitchFamily="34" charset="0"/>
              </a:rPr>
              <a:t>nde</a:t>
            </a:r>
            <a:r>
              <a:rPr lang="fr-FR" sz="19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AE91EE5-FB50-493D-A97E-641788F94824}"/>
              </a:ext>
            </a:extLst>
          </p:cNvPr>
          <p:cNvSpPr/>
          <p:nvPr/>
        </p:nvSpPr>
        <p:spPr>
          <a:xfrm>
            <a:off x="285017" y="273789"/>
            <a:ext cx="8573965" cy="802656"/>
          </a:xfrm>
          <a:prstGeom prst="rect">
            <a:avLst/>
          </a:prstGeom>
        </p:spPr>
        <p:txBody>
          <a:bodyP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fr-FR" sz="2308" b="1" i="0" u="none" strike="noStrike" kern="0" cap="all" spc="0" normalizeH="0" baseline="0" noProof="0" dirty="0">
                <a:ln>
                  <a:noFill/>
                </a:ln>
                <a:solidFill>
                  <a:prstClr val="black"/>
                </a:solidFill>
                <a:effectLst/>
                <a:uLnTx/>
                <a:uFillTx/>
                <a:latin typeface="Arial Black" panose="020B0A04020102020204" pitchFamily="34" charset="0"/>
                <a:ea typeface="+mn-ea"/>
                <a:cs typeface="+mn-cs"/>
              </a:rPr>
              <a:t>La transformation de la voie professionnelle</a:t>
            </a:r>
            <a:endParaRPr kumimoji="0" lang="fr-FR" sz="166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7" name="Son enregistré">
            <a:hlinkClick r:id="" action="ppaction://media"/>
            <a:extLst>
              <a:ext uri="{FF2B5EF4-FFF2-40B4-BE49-F238E27FC236}">
                <a16:creationId xmlns:a16="http://schemas.microsoft.com/office/drawing/2014/main" id="{908A6E8A-E42B-42E0-840B-B625114568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6FE5A00B-84F7-4CC6-B569-D173D1C8725A}"/>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379456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2E6A3D-AE8E-464B-8ADD-760A95EC99E8}"/>
              </a:ext>
            </a:extLst>
          </p:cNvPr>
          <p:cNvSpPr/>
          <p:nvPr/>
        </p:nvSpPr>
        <p:spPr>
          <a:xfrm>
            <a:off x="1" y="273789"/>
            <a:ext cx="9144000" cy="802656"/>
          </a:xfrm>
          <a:prstGeom prst="rect">
            <a:avLst/>
          </a:prstGeom>
        </p:spPr>
        <p:txBody>
          <a:bodyPr wrap="square">
            <a:spAutoFit/>
          </a:bodyPr>
          <a:lstStyle/>
          <a:p>
            <a:pPr algn="ctr" defTabSz="844083">
              <a:defRPr/>
            </a:pPr>
            <a:r>
              <a:rPr lang="fr-FR" sz="2308" b="1" kern="0" cap="all" dirty="0">
                <a:solidFill>
                  <a:prstClr val="black"/>
                </a:solidFill>
                <a:latin typeface="Arial Black" panose="020B0A04020102020204" pitchFamily="34" charset="0"/>
              </a:rPr>
              <a:t>Quelques exemples </a:t>
            </a:r>
          </a:p>
          <a:p>
            <a:pPr algn="ctr" defTabSz="844083">
              <a:defRPr/>
            </a:pPr>
            <a:r>
              <a:rPr lang="fr-FR" sz="2308" b="1" kern="0" cap="all" dirty="0">
                <a:solidFill>
                  <a:prstClr val="black"/>
                </a:solidFill>
                <a:latin typeface="Arial Black" panose="020B0A04020102020204" pitchFamily="34" charset="0"/>
              </a:rPr>
              <a:t>de la voie professionnelle</a:t>
            </a:r>
            <a:endParaRPr lang="fr-FR" sz="1662" kern="0" dirty="0">
              <a:solidFill>
                <a:sysClr val="windowText" lastClr="000000"/>
              </a:solidFill>
            </a:endParaRPr>
          </a:p>
        </p:txBody>
      </p:sp>
      <p:sp>
        <p:nvSpPr>
          <p:cNvPr id="3" name="Rectangle 2">
            <a:extLst>
              <a:ext uri="{FF2B5EF4-FFF2-40B4-BE49-F238E27FC236}">
                <a16:creationId xmlns:a16="http://schemas.microsoft.com/office/drawing/2014/main" id="{DC96DFEB-BDD4-4547-94D0-AF5A2237BE1E}"/>
              </a:ext>
            </a:extLst>
          </p:cNvPr>
          <p:cNvSpPr/>
          <p:nvPr/>
        </p:nvSpPr>
        <p:spPr>
          <a:xfrm>
            <a:off x="0" y="1502688"/>
            <a:ext cx="9143999" cy="5647700"/>
          </a:xfrm>
          <a:prstGeom prst="rect">
            <a:avLst/>
          </a:prstGeom>
        </p:spPr>
        <p:txBody>
          <a:bodyPr wrap="square">
            <a:spAutoFit/>
          </a:bodyPr>
          <a:lstStyle/>
          <a:p>
            <a:pPr>
              <a:defRPr/>
            </a:pPr>
            <a:endParaRPr lang="fr-FR" sz="1900" b="1" dirty="0">
              <a:solidFill>
                <a:prstClr val="black"/>
              </a:solidFill>
              <a:latin typeface="Arial" panose="020B0604020202020204" pitchFamily="34" charset="0"/>
              <a:cs typeface="Arial" panose="020B0604020202020204" pitchFamily="34" charset="0"/>
            </a:endParaRPr>
          </a:p>
          <a:p>
            <a:pPr>
              <a:defRPr/>
            </a:pPr>
            <a:r>
              <a:rPr lang="fr-FR" sz="1900" b="1" dirty="0">
                <a:solidFill>
                  <a:prstClr val="black"/>
                </a:solidFill>
                <a:latin typeface="Arial" panose="020B0604020202020204" pitchFamily="34" charset="0"/>
                <a:cs typeface="Arial" panose="020B0604020202020204" pitchFamily="34" charset="0"/>
              </a:rPr>
              <a:t>Les métiers du bâtiment </a:t>
            </a:r>
            <a:r>
              <a:rPr lang="fr-FR" sz="1900" dirty="0">
                <a:solidFill>
                  <a:prstClr val="black"/>
                </a:solidFill>
                <a:latin typeface="Arial" panose="020B0604020202020204" pitchFamily="34" charset="0"/>
                <a:cs typeface="Arial" panose="020B0604020202020204" pitchFamily="34" charset="0"/>
              </a:rPr>
              <a:t>: Lycée professionnel de Morcenx</a:t>
            </a:r>
          </a:p>
          <a:p>
            <a:pPr marL="263776"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a:p>
            <a:pPr lvl="0">
              <a:defRPr/>
            </a:pPr>
            <a:r>
              <a:rPr lang="fr-FR" sz="1900" b="1" dirty="0">
                <a:solidFill>
                  <a:prstClr val="black"/>
                </a:solidFill>
                <a:latin typeface="Arial" panose="020B0604020202020204" pitchFamily="34" charset="0"/>
                <a:cs typeface="Arial" panose="020B0604020202020204" pitchFamily="34" charset="0"/>
              </a:rPr>
              <a:t>Les métiers du tertiaire  </a:t>
            </a:r>
            <a:r>
              <a:rPr lang="fr-FR" sz="1900" dirty="0">
                <a:solidFill>
                  <a:prstClr val="black"/>
                </a:solidFill>
                <a:latin typeface="Arial" panose="020B0604020202020204" pitchFamily="34" charset="0"/>
                <a:cs typeface="Arial" panose="020B0604020202020204" pitchFamily="34" charset="0"/>
              </a:rPr>
              <a:t>: Lycée professionnel R. </a:t>
            </a:r>
            <a:r>
              <a:rPr lang="fr-FR" sz="1900" dirty="0" err="1">
                <a:solidFill>
                  <a:prstClr val="black"/>
                </a:solidFill>
                <a:latin typeface="Arial" panose="020B0604020202020204" pitchFamily="34" charset="0"/>
                <a:cs typeface="Arial" panose="020B0604020202020204" pitchFamily="34" charset="0"/>
              </a:rPr>
              <a:t>Wlerick</a:t>
            </a:r>
            <a:r>
              <a:rPr lang="fr-FR" sz="1900" dirty="0">
                <a:solidFill>
                  <a:prstClr val="black"/>
                </a:solidFill>
                <a:latin typeface="Arial" panose="020B0604020202020204" pitchFamily="34" charset="0"/>
                <a:cs typeface="Arial" panose="020B0604020202020204" pitchFamily="34" charset="0"/>
              </a:rPr>
              <a:t> (Mont-de-Marsan) </a:t>
            </a:r>
          </a:p>
          <a:p>
            <a:pPr>
              <a:defRPr/>
            </a:pPr>
            <a:endParaRPr lang="fr-FR" sz="1900" dirty="0">
              <a:solidFill>
                <a:prstClr val="black"/>
              </a:solidFill>
              <a:latin typeface="Arial" panose="020B0604020202020204" pitchFamily="34" charset="0"/>
              <a:cs typeface="Arial" panose="020B0604020202020204" pitchFamily="34" charset="0"/>
            </a:endParaRPr>
          </a:p>
          <a:p>
            <a:pPr lvl="0">
              <a:defRPr/>
            </a:pPr>
            <a:r>
              <a:rPr lang="fr-FR" sz="1900" b="1" dirty="0">
                <a:solidFill>
                  <a:prstClr val="black"/>
                </a:solidFill>
                <a:latin typeface="Arial" panose="020B0604020202020204" pitchFamily="34" charset="0"/>
                <a:cs typeface="Arial" panose="020B0604020202020204" pitchFamily="34" charset="0"/>
              </a:rPr>
              <a:t>Les métiers de la mécanique   </a:t>
            </a:r>
            <a:r>
              <a:rPr lang="fr-FR" sz="1900" dirty="0">
                <a:solidFill>
                  <a:prstClr val="black"/>
                </a:solidFill>
                <a:latin typeface="Arial" panose="020B0604020202020204" pitchFamily="34" charset="0"/>
                <a:cs typeface="Arial" panose="020B0604020202020204" pitchFamily="34" charset="0"/>
              </a:rPr>
              <a:t>: Lycée professionnel  F. </a:t>
            </a:r>
            <a:r>
              <a:rPr lang="fr-FR" sz="1900" dirty="0" err="1">
                <a:solidFill>
                  <a:prstClr val="black"/>
                </a:solidFill>
                <a:latin typeface="Arial" panose="020B0604020202020204" pitchFamily="34" charset="0"/>
                <a:cs typeface="Arial" panose="020B0604020202020204" pitchFamily="34" charset="0"/>
              </a:rPr>
              <a:t>Esteve</a:t>
            </a:r>
            <a:r>
              <a:rPr lang="fr-FR" sz="1900" dirty="0">
                <a:solidFill>
                  <a:prstClr val="black"/>
                </a:solidFill>
                <a:latin typeface="Arial" panose="020B0604020202020204" pitchFamily="34" charset="0"/>
                <a:cs typeface="Arial" panose="020B0604020202020204" pitchFamily="34" charset="0"/>
              </a:rPr>
              <a:t> (Mont-de -									      Marsan)</a:t>
            </a:r>
          </a:p>
          <a:p>
            <a:pPr marL="263776" lvl="0"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a:p>
            <a:pPr>
              <a:defRPr/>
            </a:pPr>
            <a:r>
              <a:rPr lang="fr-FR" sz="1900" b="1" dirty="0">
                <a:solidFill>
                  <a:prstClr val="black"/>
                </a:solidFill>
                <a:latin typeface="Arial" panose="020B0604020202020204" pitchFamily="34" charset="0"/>
                <a:cs typeface="Arial" panose="020B0604020202020204" pitchFamily="34" charset="0"/>
              </a:rPr>
              <a:t>Les métiers de l’industrie   </a:t>
            </a:r>
            <a:r>
              <a:rPr lang="fr-FR" sz="1900" dirty="0">
                <a:solidFill>
                  <a:prstClr val="black"/>
                </a:solidFill>
                <a:latin typeface="Arial" panose="020B0604020202020204" pitchFamily="34" charset="0"/>
                <a:cs typeface="Arial" panose="020B0604020202020204" pitchFamily="34" charset="0"/>
              </a:rPr>
              <a:t>: Lycée professionnel G. Crampe (Aire-sur-l’Adour)</a:t>
            </a:r>
          </a:p>
          <a:p>
            <a:pPr>
              <a:defRPr/>
            </a:pPr>
            <a:r>
              <a:rPr lang="fr-FR" sz="1900" dirty="0">
                <a:solidFill>
                  <a:prstClr val="black"/>
                </a:solidFill>
                <a:latin typeface="Arial" panose="020B0604020202020204" pitchFamily="34" charset="0"/>
                <a:cs typeface="Arial" panose="020B0604020202020204" pitchFamily="34" charset="0"/>
              </a:rPr>
              <a:t> </a:t>
            </a:r>
          </a:p>
          <a:p>
            <a:pPr>
              <a:defRPr/>
            </a:pPr>
            <a:r>
              <a:rPr lang="fr-FR" sz="1900" b="1" dirty="0">
                <a:solidFill>
                  <a:prstClr val="black"/>
                </a:solidFill>
                <a:latin typeface="Arial" panose="020B0604020202020204" pitchFamily="34" charset="0"/>
                <a:cs typeface="Arial" panose="020B0604020202020204" pitchFamily="34" charset="0"/>
              </a:rPr>
              <a:t>Les métiers du restauration/ tertiaire </a:t>
            </a:r>
            <a:r>
              <a:rPr lang="fr-FR" sz="1900" dirty="0">
                <a:solidFill>
                  <a:prstClr val="black"/>
                </a:solidFill>
                <a:latin typeface="Arial" panose="020B0604020202020204" pitchFamily="34" charset="0"/>
                <a:cs typeface="Arial" panose="020B0604020202020204" pitchFamily="34" charset="0"/>
              </a:rPr>
              <a:t>: Lycée professionnel J. D’</a:t>
            </a:r>
            <a:r>
              <a:rPr lang="fr-FR" sz="1900" dirty="0" err="1">
                <a:solidFill>
                  <a:prstClr val="black"/>
                </a:solidFill>
                <a:latin typeface="Arial" panose="020B0604020202020204" pitchFamily="34" charset="0"/>
                <a:cs typeface="Arial" panose="020B0604020202020204" pitchFamily="34" charset="0"/>
              </a:rPr>
              <a:t>Arcet</a:t>
            </a:r>
            <a:r>
              <a:rPr lang="fr-FR" sz="1900" dirty="0">
                <a:solidFill>
                  <a:prstClr val="black"/>
                </a:solidFill>
                <a:latin typeface="Arial" panose="020B0604020202020204" pitchFamily="34" charset="0"/>
                <a:cs typeface="Arial" panose="020B0604020202020204" pitchFamily="34" charset="0"/>
              </a:rPr>
              <a:t> (Aire-										    </a:t>
            </a:r>
            <a:r>
              <a:rPr lang="fr-FR" sz="1900" dirty="0" err="1">
                <a:solidFill>
                  <a:prstClr val="black"/>
                </a:solidFill>
                <a:latin typeface="Arial" panose="020B0604020202020204" pitchFamily="34" charset="0"/>
                <a:cs typeface="Arial" panose="020B0604020202020204" pitchFamily="34" charset="0"/>
              </a:rPr>
              <a:t>sur-l’Adour</a:t>
            </a:r>
            <a:r>
              <a:rPr lang="fr-FR" sz="1900" dirty="0">
                <a:solidFill>
                  <a:prstClr val="black"/>
                </a:solidFill>
                <a:latin typeface="Arial" panose="020B0604020202020204" pitchFamily="34" charset="0"/>
                <a:cs typeface="Arial" panose="020B0604020202020204" pitchFamily="34" charset="0"/>
              </a:rPr>
              <a:t>) </a:t>
            </a:r>
          </a:p>
          <a:p>
            <a:pPr marL="263776"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a:p>
            <a:pPr>
              <a:defRPr/>
            </a:pPr>
            <a:r>
              <a:rPr lang="fr-FR" sz="1900" b="1" dirty="0">
                <a:solidFill>
                  <a:prstClr val="black"/>
                </a:solidFill>
                <a:latin typeface="Arial" panose="020B0604020202020204" pitchFamily="34" charset="0"/>
                <a:cs typeface="Arial" panose="020B0604020202020204" pitchFamily="34" charset="0"/>
              </a:rPr>
              <a:t>Les métiers de l’aéronautique  </a:t>
            </a:r>
            <a:r>
              <a:rPr lang="fr-FR" sz="1900" dirty="0">
                <a:solidFill>
                  <a:prstClr val="black"/>
                </a:solidFill>
                <a:latin typeface="Arial" panose="020B0604020202020204" pitchFamily="34" charset="0"/>
                <a:cs typeface="Arial" panose="020B0604020202020204" pitchFamily="34" charset="0"/>
              </a:rPr>
              <a:t>: Lycée professionnel J. Taris (Peyrehorade) </a:t>
            </a:r>
          </a:p>
          <a:p>
            <a:pPr marL="263776"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a:p>
            <a:pPr marL="263776"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a:p>
            <a:pPr>
              <a:defRPr/>
            </a:pPr>
            <a:r>
              <a:rPr lang="fr-FR" sz="1900" i="1" dirty="0">
                <a:solidFill>
                  <a:schemeClr val="tx1">
                    <a:lumMod val="75000"/>
                    <a:lumOff val="25000"/>
                  </a:schemeClr>
                </a:solidFill>
                <a:latin typeface="Arial" panose="020B0604020202020204" pitchFamily="34" charset="0"/>
                <a:cs typeface="Arial" panose="020B0604020202020204" pitchFamily="34" charset="0"/>
              </a:rPr>
              <a:t>Autres choix possibles : consulter l’Onisep</a:t>
            </a:r>
          </a:p>
          <a:p>
            <a:pPr marL="263776"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a:p>
            <a:pPr marL="263776" lvl="0" indent="-263776">
              <a:buFont typeface="Wingdings" panose="05000000000000000000" pitchFamily="2" charset="2"/>
              <a:buChar char="q"/>
              <a:defRPr/>
            </a:pPr>
            <a:endParaRPr lang="fr-FR" sz="1900" dirty="0">
              <a:solidFill>
                <a:prstClr val="black"/>
              </a:solidFill>
              <a:latin typeface="Arial" panose="020B0604020202020204" pitchFamily="34" charset="0"/>
              <a:cs typeface="Arial" panose="020B0604020202020204" pitchFamily="34" charset="0"/>
            </a:endParaRPr>
          </a:p>
        </p:txBody>
      </p:sp>
      <p:pic>
        <p:nvPicPr>
          <p:cNvPr id="4" name="Son enregistré">
            <a:hlinkClick r:id="" action="ppaction://media"/>
            <a:extLst>
              <a:ext uri="{FF2B5EF4-FFF2-40B4-BE49-F238E27FC236}">
                <a16:creationId xmlns:a16="http://schemas.microsoft.com/office/drawing/2014/main" id="{F7EA64EF-FC00-4A2E-8754-ADC0418228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267200" y="3124200"/>
            <a:ext cx="609600" cy="609600"/>
          </a:xfrm>
          <a:prstGeom prst="rect">
            <a:avLst/>
          </a:prstGeom>
        </p:spPr>
      </p:pic>
      <p:sp>
        <p:nvSpPr>
          <p:cNvPr id="5" name="Espace réservé du pied de page 4">
            <a:extLst>
              <a:ext uri="{FF2B5EF4-FFF2-40B4-BE49-F238E27FC236}">
                <a16:creationId xmlns:a16="http://schemas.microsoft.com/office/drawing/2014/main" id="{ACE55A72-CA89-4950-81B7-3B4F32A4FC23}"/>
              </a:ext>
            </a:extLst>
          </p:cNvPr>
          <p:cNvSpPr>
            <a:spLocks noGrp="1"/>
          </p:cNvSpPr>
          <p:nvPr>
            <p:ph type="ftr" sz="quarter" idx="11"/>
          </p:nvPr>
        </p:nvSpPr>
        <p:spPr>
          <a:xfrm>
            <a:off x="3195222" y="6492875"/>
            <a:ext cx="2895600" cy="365125"/>
          </a:xfrm>
        </p:spPr>
        <p:txBody>
          <a:bodyPr/>
          <a:lstStyle/>
          <a:p>
            <a:pPr algn="ctr"/>
            <a:r>
              <a:rPr lang="fr-FR" sz="1000" dirty="0"/>
              <a:t>CIO Mont de Marsan janvier 2021</a:t>
            </a:r>
          </a:p>
        </p:txBody>
      </p:sp>
    </p:spTree>
    <p:extLst>
      <p:ext uri="{BB962C8B-B14F-4D97-AF65-F5344CB8AC3E}">
        <p14:creationId xmlns:p14="http://schemas.microsoft.com/office/powerpoint/2010/main" val="3233451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D9D345-98AC-46BF-B029-DE09366B373A}"/>
              </a:ext>
            </a:extLst>
          </p:cNvPr>
          <p:cNvSpPr/>
          <p:nvPr/>
        </p:nvSpPr>
        <p:spPr>
          <a:xfrm>
            <a:off x="1" y="1309480"/>
            <a:ext cx="9144000" cy="5355312"/>
          </a:xfrm>
          <a:prstGeom prst="rect">
            <a:avLst/>
          </a:prstGeom>
        </p:spPr>
        <p:txBody>
          <a:bodyPr wrap="square">
            <a:spAutoFit/>
          </a:bodyPr>
          <a:lstStyle/>
          <a:p>
            <a:pPr fontAlgn="t"/>
            <a:r>
              <a:rPr lang="fr-FR" sz="1900" b="1" u="sng" dirty="0">
                <a:latin typeface="Arial" panose="020B0604020202020204" pitchFamily="34" charset="0"/>
                <a:cs typeface="Arial" panose="020B0604020202020204" pitchFamily="34" charset="0"/>
              </a:rPr>
              <a:t>Age:</a:t>
            </a:r>
            <a:r>
              <a:rPr lang="fr-FR" sz="1900" dirty="0">
                <a:latin typeface="Arial" panose="020B0604020202020204" pitchFamily="34" charset="0"/>
                <a:cs typeface="Arial" panose="020B0604020202020204" pitchFamily="34" charset="0"/>
              </a:rPr>
              <a:t> </a:t>
            </a:r>
            <a:r>
              <a:rPr lang="fr-FR" altLang="fr-FR" sz="1900" dirty="0">
                <a:latin typeface="Arial" panose="020B0604020202020204" pitchFamily="34" charset="0"/>
                <a:cs typeface="Arial" panose="020B0604020202020204" pitchFamily="34" charset="0"/>
              </a:rPr>
              <a:t>Être âgé de 16 à 29 ans révolus (des dérogations à ces limites d'âge sont  </a:t>
            </a:r>
          </a:p>
          <a:p>
            <a:pPr fontAlgn="t"/>
            <a:endParaRPr lang="fr-FR" altLang="fr-FR" sz="1900" dirty="0">
              <a:latin typeface="Arial" panose="020B0604020202020204" pitchFamily="34" charset="0"/>
              <a:cs typeface="Arial" panose="020B0604020202020204" pitchFamily="34" charset="0"/>
            </a:endParaRPr>
          </a:p>
          <a:p>
            <a:pPr fontAlgn="t"/>
            <a:r>
              <a:rPr lang="fr-FR" altLang="fr-FR" sz="1900" dirty="0">
                <a:latin typeface="Arial" panose="020B0604020202020204" pitchFamily="34" charset="0"/>
                <a:cs typeface="Arial" panose="020B0604020202020204" pitchFamily="34" charset="0"/>
              </a:rPr>
              <a:t>         possibles) OU 15 ans et avoir terminer le cycle de la 3</a:t>
            </a:r>
            <a:r>
              <a:rPr lang="fr-FR" altLang="fr-FR" sz="1900" baseline="30000" dirty="0">
                <a:latin typeface="Arial" panose="020B0604020202020204" pitchFamily="34" charset="0"/>
                <a:cs typeface="Arial" panose="020B0604020202020204" pitchFamily="34" charset="0"/>
              </a:rPr>
              <a:t>ème</a:t>
            </a:r>
            <a:r>
              <a:rPr lang="fr-FR" altLang="fr-FR" sz="1900" dirty="0">
                <a:latin typeface="Arial" panose="020B0604020202020204" pitchFamily="34" charset="0"/>
                <a:cs typeface="Arial" panose="020B0604020202020204" pitchFamily="34" charset="0"/>
              </a:rPr>
              <a:t>.</a:t>
            </a:r>
          </a:p>
          <a:p>
            <a:pPr fontAlgn="t"/>
            <a:r>
              <a:rPr lang="fr-FR" sz="1900" dirty="0">
                <a:latin typeface="Arial" panose="020B0604020202020204" pitchFamily="34" charset="0"/>
                <a:cs typeface="Arial" panose="020B0604020202020204" pitchFamily="34" charset="0"/>
              </a:rPr>
              <a:t> </a:t>
            </a:r>
            <a:endParaRPr lang="fr-FR" sz="1900" b="1" u="sng" dirty="0">
              <a:latin typeface="Arial" panose="020B0604020202020204" pitchFamily="34" charset="0"/>
              <a:cs typeface="Arial" panose="020B0604020202020204" pitchFamily="34" charset="0"/>
            </a:endParaRPr>
          </a:p>
          <a:p>
            <a:pPr fontAlgn="t"/>
            <a:r>
              <a:rPr lang="fr-FR" sz="1900" b="1" u="sng" dirty="0">
                <a:latin typeface="Arial" panose="020B0604020202020204" pitchFamily="34" charset="0"/>
                <a:cs typeface="Arial" panose="020B0604020202020204" pitchFamily="34" charset="0"/>
              </a:rPr>
              <a:t>Démarches</a:t>
            </a:r>
          </a:p>
          <a:p>
            <a:pPr fontAlgn="t"/>
            <a:endParaRPr lang="fr-FR" sz="1900" u="sng" dirty="0">
              <a:latin typeface="Arial" panose="020B0604020202020204" pitchFamily="34" charset="0"/>
              <a:cs typeface="Arial" panose="020B0604020202020204" pitchFamily="34" charset="0"/>
            </a:endParaRPr>
          </a:p>
          <a:p>
            <a:pPr fontAlgn="t"/>
            <a:r>
              <a:rPr lang="fr-FR" sz="1900" dirty="0">
                <a:latin typeface="Arial" panose="020B0604020202020204" pitchFamily="34" charset="0"/>
                <a:cs typeface="Arial" panose="020B0604020202020204" pitchFamily="34" charset="0"/>
              </a:rPr>
              <a:t>	Rechercher une entreprise d’accueil avec l’aide de l’établissement, du CIO… </a:t>
            </a:r>
          </a:p>
          <a:p>
            <a:pPr fontAlgn="t"/>
            <a:endParaRPr lang="fr-FR" sz="1900" dirty="0">
              <a:latin typeface="Arial" panose="020B0604020202020204" pitchFamily="34" charset="0"/>
              <a:cs typeface="Arial" panose="020B0604020202020204" pitchFamily="34" charset="0"/>
            </a:endParaRPr>
          </a:p>
          <a:p>
            <a:pPr fontAlgn="t"/>
            <a:r>
              <a:rPr lang="fr-FR" sz="1900" dirty="0">
                <a:latin typeface="Arial" panose="020B0604020202020204" pitchFamily="34" charset="0"/>
                <a:cs typeface="Arial" panose="020B0604020202020204" pitchFamily="34" charset="0"/>
              </a:rPr>
              <a:t>	Signer un contrat de travail avec l’employeur en lien avec le CFA</a:t>
            </a:r>
          </a:p>
          <a:p>
            <a:pPr fontAlgn="t"/>
            <a:endParaRPr lang="fr-FR" sz="1900" b="1" dirty="0">
              <a:latin typeface="Arial" panose="020B0604020202020204" pitchFamily="34" charset="0"/>
              <a:cs typeface="Arial" panose="020B0604020202020204" pitchFamily="34" charset="0"/>
            </a:endParaRPr>
          </a:p>
          <a:p>
            <a:pPr fontAlgn="t"/>
            <a:r>
              <a:rPr lang="fr-FR" sz="1900" b="1" u="sng" dirty="0">
                <a:latin typeface="Arial" panose="020B0604020202020204" pitchFamily="34" charset="0"/>
                <a:cs typeface="Arial" panose="020B0604020202020204" pitchFamily="34" charset="0"/>
              </a:rPr>
              <a:t>Lieu</a:t>
            </a:r>
          </a:p>
          <a:p>
            <a:pPr fontAlgn="t"/>
            <a:endParaRPr lang="fr-FR" sz="1900" u="sng" dirty="0">
              <a:latin typeface="Arial" panose="020B0604020202020204" pitchFamily="34" charset="0"/>
              <a:cs typeface="Arial" panose="020B0604020202020204" pitchFamily="34" charset="0"/>
            </a:endParaRPr>
          </a:p>
          <a:p>
            <a:pPr fontAlgn="t"/>
            <a:r>
              <a:rPr lang="fr-FR" sz="1900" dirty="0">
                <a:latin typeface="Arial" panose="020B0604020202020204" pitchFamily="34" charset="0"/>
                <a:cs typeface="Arial" panose="020B0604020202020204" pitchFamily="34" charset="0"/>
              </a:rPr>
              <a:t>	Cours en CFA ou lycée, en alternance avec les périodes de travail chez 	l’employeur </a:t>
            </a:r>
          </a:p>
          <a:p>
            <a:endParaRPr lang="fr-FR" sz="1900" dirty="0">
              <a:latin typeface="Arial" panose="020B0604020202020204" pitchFamily="34" charset="0"/>
              <a:cs typeface="Arial" panose="020B0604020202020204" pitchFamily="34" charset="0"/>
            </a:endParaRPr>
          </a:p>
          <a:p>
            <a:r>
              <a:rPr lang="fr-FR" sz="1900" b="1" u="sng" dirty="0">
                <a:latin typeface="Arial" panose="020B0604020202020204" pitchFamily="34" charset="0"/>
                <a:cs typeface="Arial" panose="020B0604020202020204" pitchFamily="34" charset="0"/>
              </a:rPr>
              <a:t>Rémunération</a:t>
            </a:r>
          </a:p>
          <a:p>
            <a:endParaRPr lang="fr-FR" sz="1900" u="sng" dirty="0">
              <a:latin typeface="Arial" panose="020B0604020202020204" pitchFamily="34" charset="0"/>
              <a:cs typeface="Arial" panose="020B0604020202020204" pitchFamily="34" charset="0"/>
            </a:endParaRPr>
          </a:p>
          <a:p>
            <a:r>
              <a:rPr lang="fr-FR" sz="1900" dirty="0">
                <a:latin typeface="Arial" panose="020B0604020202020204" pitchFamily="34" charset="0"/>
                <a:cs typeface="Arial" panose="020B0604020202020204" pitchFamily="34" charset="0"/>
              </a:rPr>
              <a:t>	Selon l’âge et l’année d’étude </a:t>
            </a:r>
          </a:p>
        </p:txBody>
      </p:sp>
      <p:sp>
        <p:nvSpPr>
          <p:cNvPr id="5" name="Rectangle 4">
            <a:extLst>
              <a:ext uri="{FF2B5EF4-FFF2-40B4-BE49-F238E27FC236}">
                <a16:creationId xmlns:a16="http://schemas.microsoft.com/office/drawing/2014/main" id="{64DA1820-B623-424C-9E7E-4864D0361A20}"/>
              </a:ext>
            </a:extLst>
          </p:cNvPr>
          <p:cNvSpPr/>
          <p:nvPr/>
        </p:nvSpPr>
        <p:spPr>
          <a:xfrm>
            <a:off x="1" y="311908"/>
            <a:ext cx="9144000" cy="447495"/>
          </a:xfrm>
          <a:prstGeom prst="rect">
            <a:avLst/>
          </a:prstGeom>
        </p:spPr>
        <p:txBody>
          <a:bodyPr wrap="square">
            <a:spAutoFit/>
          </a:bodyPr>
          <a:lstStyle/>
          <a:p>
            <a:pPr algn="ctr" defTabSz="844083">
              <a:defRPr/>
            </a:pPr>
            <a:r>
              <a:rPr lang="fr-FR" sz="2308" b="1" kern="0" cap="all" dirty="0">
                <a:solidFill>
                  <a:prstClr val="black"/>
                </a:solidFill>
                <a:latin typeface="Arial Black" panose="020B0A04020102020204" pitchFamily="34" charset="0"/>
              </a:rPr>
              <a:t>L’APPRENTISSAGE</a:t>
            </a:r>
            <a:endParaRPr lang="fr-FR" sz="1662" kern="0" dirty="0">
              <a:solidFill>
                <a:sysClr val="windowText" lastClr="000000"/>
              </a:solidFill>
            </a:endParaRPr>
          </a:p>
        </p:txBody>
      </p:sp>
      <p:pic>
        <p:nvPicPr>
          <p:cNvPr id="3" name="Son enregistré">
            <a:hlinkClick r:id="" action="ppaction://media"/>
            <a:extLst>
              <a:ext uri="{FF2B5EF4-FFF2-40B4-BE49-F238E27FC236}">
                <a16:creationId xmlns:a16="http://schemas.microsoft.com/office/drawing/2014/main" id="{E5D43F07-A9B4-42D8-B49A-14AC98876F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8BFC17E8-B4B7-431D-B09F-977DEE5D787E}"/>
              </a:ext>
            </a:extLst>
          </p:cNvPr>
          <p:cNvSpPr>
            <a:spLocks noGrp="1"/>
          </p:cNvSpPr>
          <p:nvPr>
            <p:ph type="ftr" sz="quarter" idx="11"/>
          </p:nvPr>
        </p:nvSpPr>
        <p:spPr>
          <a:xfrm>
            <a:off x="3195221" y="6482229"/>
            <a:ext cx="2895600" cy="365125"/>
          </a:xfrm>
        </p:spPr>
        <p:txBody>
          <a:bodyPr/>
          <a:lstStyle/>
          <a:p>
            <a:pPr algn="ctr"/>
            <a:r>
              <a:rPr lang="fr-FR" sz="1000" dirty="0"/>
              <a:t>CIO Mont de Marsan janvier 2021</a:t>
            </a:r>
          </a:p>
        </p:txBody>
      </p:sp>
    </p:spTree>
    <p:extLst>
      <p:ext uri="{BB962C8B-B14F-4D97-AF65-F5344CB8AC3E}">
        <p14:creationId xmlns:p14="http://schemas.microsoft.com/office/powerpoint/2010/main" val="1589680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8000"/>
    </mc:Choice>
    <mc:Fallback xmlns="">
      <p:transition spd="slow" advClick="0" advTm="7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3" name="Parallélogramme 2"/>
          <p:cNvSpPr/>
          <p:nvPr/>
        </p:nvSpPr>
        <p:spPr>
          <a:xfrm>
            <a:off x="0" y="0"/>
            <a:ext cx="9144000" cy="6858000"/>
          </a:xfrm>
          <a:prstGeom prst="parallelogram">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000" dirty="0">
              <a:latin typeface="Arial Black"/>
              <a:cs typeface="Arial Black"/>
            </a:endParaRPr>
          </a:p>
          <a:p>
            <a:pPr algn="ctr"/>
            <a:r>
              <a:rPr lang="fr-FR" sz="4800" dirty="0">
                <a:solidFill>
                  <a:schemeClr val="tx1"/>
                </a:solidFill>
                <a:latin typeface="Arial Black"/>
                <a:cs typeface="Arial Black"/>
              </a:rPr>
              <a:t>La seconde générale et technologique</a:t>
            </a:r>
          </a:p>
          <a:p>
            <a:pPr algn="ctr"/>
            <a:endParaRPr lang="fr-FR" sz="4000" dirty="0"/>
          </a:p>
        </p:txBody>
      </p:sp>
      <p:sp>
        <p:nvSpPr>
          <p:cNvPr id="2" name="Espace réservé du pied de page 1">
            <a:extLst>
              <a:ext uri="{FF2B5EF4-FFF2-40B4-BE49-F238E27FC236}">
                <a16:creationId xmlns:a16="http://schemas.microsoft.com/office/drawing/2014/main" id="{BD52EB9B-7495-4F94-B7C7-C344FDD12528}"/>
              </a:ext>
            </a:extLst>
          </p:cNvPr>
          <p:cNvSpPr>
            <a:spLocks noGrp="1"/>
          </p:cNvSpPr>
          <p:nvPr>
            <p:ph type="ftr" sz="quarter" idx="11"/>
          </p:nvPr>
        </p:nvSpPr>
        <p:spPr/>
        <p:txBody>
          <a:bodyPr/>
          <a:lstStyle/>
          <a:p>
            <a:pPr algn="ctr"/>
            <a:r>
              <a:rPr lang="fr-FR" sz="1000" dirty="0"/>
              <a:t>CIO Mont de Marsan janvier 2021</a:t>
            </a:r>
          </a:p>
        </p:txBody>
      </p:sp>
    </p:spTree>
    <p:extLst>
      <p:ext uri="{BB962C8B-B14F-4D97-AF65-F5344CB8AC3E}">
        <p14:creationId xmlns:p14="http://schemas.microsoft.com/office/powerpoint/2010/main" val="145737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C9430D2-E11B-4D68-A960-9D5BB474E785}"/>
              </a:ext>
            </a:extLst>
          </p:cNvPr>
          <p:cNvSpPr>
            <a:spLocks noGrp="1"/>
          </p:cNvSpPr>
          <p:nvPr>
            <p:ph idx="1"/>
          </p:nvPr>
        </p:nvSpPr>
        <p:spPr>
          <a:xfrm>
            <a:off x="0" y="1725769"/>
            <a:ext cx="9144000" cy="4315593"/>
          </a:xfrm>
        </p:spPr>
        <p:txBody>
          <a:bodyPr>
            <a:normAutofit lnSpcReduction="10000"/>
          </a:bodyPr>
          <a:lstStyle/>
          <a:p>
            <a:pPr marL="0" indent="0">
              <a:buNone/>
            </a:pPr>
            <a:r>
              <a:rPr lang="fr-FR" sz="1900" b="1" u="sng" dirty="0">
                <a:latin typeface="Arial" panose="020B0604020202020204" pitchFamily="34" charset="0"/>
                <a:cs typeface="Arial" panose="020B0604020202020204" pitchFamily="34" charset="0"/>
              </a:rPr>
              <a:t>Objectif</a:t>
            </a:r>
            <a:r>
              <a:rPr lang="fr-FR" sz="1900" dirty="0">
                <a:latin typeface="Arial" panose="020B0604020202020204" pitchFamily="34" charset="0"/>
                <a:cs typeface="Arial" panose="020B0604020202020204" pitchFamily="34" charset="0"/>
              </a:rPr>
              <a:t> : préparer un baccalauréat en 3 ans et poursuivre des études</a:t>
            </a:r>
          </a:p>
          <a:p>
            <a:endParaRPr lang="fr-FR" sz="1900" dirty="0">
              <a:latin typeface="Arial" panose="020B0604020202020204" pitchFamily="34" charset="0"/>
              <a:cs typeface="Arial" panose="020B0604020202020204" pitchFamily="34" charset="0"/>
            </a:endParaRPr>
          </a:p>
          <a:p>
            <a:endParaRPr lang="fr-FR" sz="1900" dirty="0">
              <a:latin typeface="Arial" panose="020B0604020202020204" pitchFamily="34" charset="0"/>
              <a:cs typeface="Arial" panose="020B0604020202020204" pitchFamily="34" charset="0"/>
            </a:endParaRPr>
          </a:p>
          <a:p>
            <a:pPr marL="0" indent="0">
              <a:buNone/>
            </a:pPr>
            <a:r>
              <a:rPr lang="fr-FR" sz="1900" dirty="0">
                <a:latin typeface="Arial" panose="020B0604020202020204" pitchFamily="34" charset="0"/>
                <a:cs typeface="Arial" panose="020B0604020202020204" pitchFamily="34" charset="0"/>
              </a:rPr>
              <a:t>La 2</a:t>
            </a:r>
            <a:r>
              <a:rPr lang="fr-FR" sz="1900" baseline="30000" dirty="0">
                <a:latin typeface="Arial" panose="020B0604020202020204" pitchFamily="34" charset="0"/>
                <a:cs typeface="Arial" panose="020B0604020202020204" pitchFamily="34" charset="0"/>
              </a:rPr>
              <a:t>nde</a:t>
            </a:r>
            <a:r>
              <a:rPr lang="fr-FR" sz="1900" dirty="0">
                <a:latin typeface="Arial" panose="020B0604020202020204" pitchFamily="34" charset="0"/>
                <a:cs typeface="Arial" panose="020B0604020202020204" pitchFamily="34" charset="0"/>
              </a:rPr>
              <a:t> est commune à tous les élèves: une année pour préciser son orientation</a:t>
            </a:r>
          </a:p>
          <a:p>
            <a:endParaRPr lang="fr-FR" sz="1900" dirty="0">
              <a:latin typeface="Arial" panose="020B0604020202020204" pitchFamily="34" charset="0"/>
              <a:cs typeface="Arial" panose="020B0604020202020204" pitchFamily="34" charset="0"/>
            </a:endParaRPr>
          </a:p>
          <a:p>
            <a:pPr lvl="1"/>
            <a:r>
              <a:rPr lang="fr-FR" sz="1900" dirty="0">
                <a:latin typeface="Arial" panose="020B0604020202020204" pitchFamily="34" charset="0"/>
                <a:cs typeface="Arial" panose="020B0604020202020204" pitchFamily="34" charset="0"/>
              </a:rPr>
              <a:t>Test de positionnement</a:t>
            </a:r>
          </a:p>
          <a:p>
            <a:pPr lvl="1"/>
            <a:r>
              <a:rPr lang="fr-FR" sz="1900" dirty="0">
                <a:latin typeface="Arial" panose="020B0604020202020204" pitchFamily="34" charset="0"/>
                <a:cs typeface="Arial" panose="020B0604020202020204" pitchFamily="34" charset="0"/>
              </a:rPr>
              <a:t>Accompagnement au choix à l’orientation </a:t>
            </a:r>
            <a:br>
              <a:rPr lang="fr-FR" sz="1900" dirty="0">
                <a:latin typeface="Arial" panose="020B0604020202020204" pitchFamily="34" charset="0"/>
                <a:cs typeface="Arial" panose="020B0604020202020204" pitchFamily="34" charset="0"/>
              </a:rPr>
            </a:br>
            <a:endParaRPr lang="fr-FR" sz="1900" dirty="0">
              <a:latin typeface="Arial" panose="020B0604020202020204" pitchFamily="34" charset="0"/>
              <a:cs typeface="Arial" panose="020B0604020202020204" pitchFamily="34" charset="0"/>
            </a:endParaRPr>
          </a:p>
          <a:p>
            <a:pPr marL="457200" lvl="1" indent="0">
              <a:buNone/>
            </a:pPr>
            <a:endParaRPr lang="fr-FR" sz="1900" dirty="0">
              <a:latin typeface="Arial" panose="020B0604020202020204" pitchFamily="34" charset="0"/>
              <a:cs typeface="Arial" panose="020B0604020202020204" pitchFamily="34" charset="0"/>
            </a:endParaRPr>
          </a:p>
          <a:p>
            <a:pPr marL="0" indent="0">
              <a:buNone/>
            </a:pPr>
            <a:r>
              <a:rPr lang="fr-FR" sz="1900" b="1" dirty="0">
                <a:latin typeface="Arial" panose="020B0604020202020204" pitchFamily="34" charset="0"/>
                <a:cs typeface="Arial" panose="020B0604020202020204" pitchFamily="34" charset="0"/>
              </a:rPr>
              <a:t>2 voies après la 2</a:t>
            </a:r>
            <a:r>
              <a:rPr lang="fr-FR" sz="1900" b="1" baseline="30000" dirty="0">
                <a:latin typeface="Arial" panose="020B0604020202020204" pitchFamily="34" charset="0"/>
                <a:cs typeface="Arial" panose="020B0604020202020204" pitchFamily="34" charset="0"/>
              </a:rPr>
              <a:t>nde</a:t>
            </a:r>
            <a:r>
              <a:rPr lang="fr-FR" sz="1900" b="1" dirty="0">
                <a:latin typeface="Arial" panose="020B0604020202020204" pitchFamily="34" charset="0"/>
                <a:cs typeface="Arial" panose="020B0604020202020204" pitchFamily="34" charset="0"/>
              </a:rPr>
              <a:t> </a:t>
            </a:r>
            <a:r>
              <a:rPr lang="fr-FR" sz="1900" dirty="0">
                <a:latin typeface="Arial" panose="020B0604020202020204" pitchFamily="34" charset="0"/>
                <a:cs typeface="Arial" panose="020B0604020202020204" pitchFamily="34" charset="0"/>
              </a:rPr>
              <a:t>:</a:t>
            </a:r>
          </a:p>
          <a:p>
            <a:pPr marL="0" indent="0">
              <a:buNone/>
            </a:pPr>
            <a:endParaRPr lang="fr-FR" sz="19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fr-FR" sz="1900" dirty="0">
                <a:latin typeface="Arial" panose="020B0604020202020204" pitchFamily="34" charset="0"/>
                <a:cs typeface="Arial" panose="020B0604020202020204" pitchFamily="34" charset="0"/>
              </a:rPr>
              <a:t>     générale</a:t>
            </a:r>
          </a:p>
          <a:p>
            <a:pPr lvl="1">
              <a:buFont typeface="Wingdings" panose="05000000000000000000" pitchFamily="2" charset="2"/>
              <a:buChar char="§"/>
            </a:pPr>
            <a:r>
              <a:rPr lang="fr-FR" sz="1900" dirty="0">
                <a:latin typeface="Arial" panose="020B0604020202020204" pitchFamily="34" charset="0"/>
                <a:cs typeface="Arial" panose="020B0604020202020204" pitchFamily="34" charset="0"/>
              </a:rPr>
              <a:t>     technologique (8 filières)</a:t>
            </a:r>
          </a:p>
        </p:txBody>
      </p:sp>
      <p:sp>
        <p:nvSpPr>
          <p:cNvPr id="5" name="Rectangle 4">
            <a:extLst>
              <a:ext uri="{FF2B5EF4-FFF2-40B4-BE49-F238E27FC236}">
                <a16:creationId xmlns:a16="http://schemas.microsoft.com/office/drawing/2014/main" id="{DF3686EB-DB1B-4E54-9D3D-E50FFC8BC70B}"/>
              </a:ext>
            </a:extLst>
          </p:cNvPr>
          <p:cNvSpPr/>
          <p:nvPr/>
        </p:nvSpPr>
        <p:spPr>
          <a:xfrm>
            <a:off x="1" y="311908"/>
            <a:ext cx="9144000" cy="447495"/>
          </a:xfrm>
          <a:prstGeom prst="rect">
            <a:avLst/>
          </a:prstGeom>
        </p:spPr>
        <p:txBody>
          <a:bodyPr wrap="square">
            <a:spAutoFit/>
          </a:bodyPr>
          <a:lstStyle/>
          <a:p>
            <a:pPr algn="ctr" defTabSz="844083">
              <a:defRPr/>
            </a:pPr>
            <a:r>
              <a:rPr lang="fr-FR" sz="2308" b="1" kern="0" cap="all" dirty="0">
                <a:solidFill>
                  <a:prstClr val="black"/>
                </a:solidFill>
                <a:latin typeface="Arial Black" panose="020B0A04020102020204" pitchFamily="34" charset="0"/>
              </a:rPr>
              <a:t>LA SECONDE GT</a:t>
            </a:r>
          </a:p>
        </p:txBody>
      </p:sp>
      <p:pic>
        <p:nvPicPr>
          <p:cNvPr id="3" name="Son enregistré">
            <a:hlinkClick r:id="" action="ppaction://media"/>
            <a:extLst>
              <a:ext uri="{FF2B5EF4-FFF2-40B4-BE49-F238E27FC236}">
                <a16:creationId xmlns:a16="http://schemas.microsoft.com/office/drawing/2014/main" id="{CB6B431A-E24D-4DC1-A9B0-832597A337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 name="Espace réservé du pied de page 1">
            <a:extLst>
              <a:ext uri="{FF2B5EF4-FFF2-40B4-BE49-F238E27FC236}">
                <a16:creationId xmlns:a16="http://schemas.microsoft.com/office/drawing/2014/main" id="{2758406C-FE6A-4568-9C0D-08E6CE103784}"/>
              </a:ext>
            </a:extLst>
          </p:cNvPr>
          <p:cNvSpPr>
            <a:spLocks noGrp="1"/>
          </p:cNvSpPr>
          <p:nvPr>
            <p:ph type="ftr" sz="quarter" idx="11"/>
          </p:nvPr>
        </p:nvSpPr>
        <p:spPr/>
        <p:txBody>
          <a:bodyPr/>
          <a:lstStyle/>
          <a:p>
            <a:pPr algn="ctr"/>
            <a:r>
              <a:rPr lang="fr-FR" sz="1000"/>
              <a:t>CIO Mont de Marsan janvier 2021</a:t>
            </a:r>
            <a:endParaRPr lang="fr-FR" sz="1000" dirty="0"/>
          </a:p>
        </p:txBody>
      </p:sp>
    </p:spTree>
    <p:extLst>
      <p:ext uri="{BB962C8B-B14F-4D97-AF65-F5344CB8AC3E}">
        <p14:creationId xmlns:p14="http://schemas.microsoft.com/office/powerpoint/2010/main" val="2071172578"/>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près la 3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Ion</Template>
  <TotalTime>4408</TotalTime>
  <Words>1486</Words>
  <Application>Microsoft Office PowerPoint</Application>
  <PresentationFormat>Affichage à l'écran (4:3)</PresentationFormat>
  <Paragraphs>268</Paragraphs>
  <Slides>23</Slides>
  <Notes>2</Notes>
  <HiddenSlides>0</HiddenSlides>
  <MMClips>22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MS PGothic</vt:lpstr>
      <vt:lpstr>Arial</vt:lpstr>
      <vt:lpstr>Arial Black</vt:lpstr>
      <vt:lpstr>Arial Bold</vt:lpstr>
      <vt:lpstr>Arial Narrow</vt:lpstr>
      <vt:lpstr>Calibri</vt:lpstr>
      <vt:lpstr>Century Gothic</vt:lpstr>
      <vt:lpstr>Webdings</vt:lpstr>
      <vt:lpstr>Wingdings</vt:lpstr>
      <vt:lpstr>Après la 3e</vt:lpstr>
      <vt:lpstr>Choisir son orientation après la 3e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Enseignements communs en classe de 1ère et terminale</vt:lpstr>
      <vt:lpstr>LES ENSEIGNEMENTS DE SPECIALITES</vt:lpstr>
      <vt:lpstr>Présentation PowerPoint</vt:lpstr>
      <vt:lpstr>Présentation PowerPoint</vt:lpstr>
      <vt:lpstr>Présentation PowerPoint</vt:lpstr>
      <vt:lpstr>Le calendrier</vt:lpstr>
      <vt:lpstr>Le calendrier</vt:lpstr>
      <vt:lpstr>3ème trimestre</vt:lpstr>
      <vt:lpstr>Procédure d’affectation</vt:lpstr>
      <vt:lpstr> L’ORIENTATION EN 3e Les nouveautés de la procédure </vt:lpstr>
      <vt:lpstr> RESSOURCES </vt:lpstr>
      <vt:lpstr>Les Centres d’Information et d’Orientation</vt:lpstr>
    </vt:vector>
  </TitlesOfParts>
  <Company>ONISEP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Choisir son orientation après la 3e</dc:title>
  <dc:creator>Béatrice Faveur</dc:creator>
  <cp:lastModifiedBy>administrateur</cp:lastModifiedBy>
  <cp:revision>297</cp:revision>
  <cp:lastPrinted>2018-11-12T08:56:41Z</cp:lastPrinted>
  <dcterms:created xsi:type="dcterms:W3CDTF">2018-02-28T15:12:25Z</dcterms:created>
  <dcterms:modified xsi:type="dcterms:W3CDTF">2021-03-01T17:58:28Z</dcterms:modified>
</cp:coreProperties>
</file>