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70" r:id="rId2"/>
    <p:sldId id="415" r:id="rId3"/>
    <p:sldId id="396" r:id="rId4"/>
    <p:sldId id="304" r:id="rId5"/>
    <p:sldId id="314" r:id="rId6"/>
    <p:sldId id="362" r:id="rId7"/>
    <p:sldId id="262" r:id="rId8"/>
    <p:sldId id="312" r:id="rId9"/>
    <p:sldId id="373" r:id="rId10"/>
    <p:sldId id="313" r:id="rId11"/>
    <p:sldId id="307" r:id="rId12"/>
    <p:sldId id="310" r:id="rId13"/>
    <p:sldId id="289" r:id="rId14"/>
    <p:sldId id="292" r:id="rId15"/>
    <p:sldId id="435" r:id="rId16"/>
    <p:sldId id="428" r:id="rId17"/>
    <p:sldId id="363" r:id="rId18"/>
    <p:sldId id="427" r:id="rId19"/>
    <p:sldId id="291" r:id="rId20"/>
    <p:sldId id="426" r:id="rId21"/>
    <p:sldId id="267" r:id="rId22"/>
    <p:sldId id="268" r:id="rId23"/>
    <p:sldId id="418" r:id="rId24"/>
    <p:sldId id="433" r:id="rId25"/>
    <p:sldId id="301" r:id="rId26"/>
    <p:sldId id="303" r:id="rId27"/>
    <p:sldId id="421" r:id="rId28"/>
    <p:sldId id="379" r:id="rId29"/>
    <p:sldId id="265" r:id="rId30"/>
    <p:sldId id="423" r:id="rId31"/>
    <p:sldId id="434" r:id="rId32"/>
    <p:sldId id="266" r:id="rId33"/>
    <p:sldId id="437" r:id="rId34"/>
    <p:sldId id="432" r:id="rId35"/>
    <p:sldId id="420" r:id="rId36"/>
    <p:sldId id="397" r:id="rId37"/>
    <p:sldId id="422" r:id="rId38"/>
    <p:sldId id="395" r:id="rId39"/>
    <p:sldId id="429" r:id="rId40"/>
    <p:sldId id="436" r:id="rId41"/>
    <p:sldId id="393" r:id="rId42"/>
    <p:sldId id="278" r:id="rId43"/>
    <p:sldId id="284" r:id="rId44"/>
    <p:sldId id="374" r:id="rId45"/>
  </p:sldIdLst>
  <p:sldSz cx="12192000" cy="6858000"/>
  <p:notesSz cx="6888163"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FDD"/>
    <a:srgbClr val="000000"/>
    <a:srgbClr val="9FDDCE"/>
    <a:srgbClr val="86D4C1"/>
    <a:srgbClr val="6FCBB5"/>
    <a:srgbClr val="3EAC92"/>
    <a:srgbClr val="59FDB3"/>
    <a:srgbClr val="FFC000"/>
    <a:srgbClr val="F8DAF2"/>
    <a:srgbClr val="E47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31" autoAdjust="0"/>
    <p:restoredTop sz="94660"/>
  </p:normalViewPr>
  <p:slideViewPr>
    <p:cSldViewPr snapToGrid="0">
      <p:cViewPr varScale="1">
        <p:scale>
          <a:sx n="82" d="100"/>
          <a:sy n="82" d="100"/>
        </p:scale>
        <p:origin x="2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EA07B1B-FEE6-4D61-8940-2EB66912F09B}" type="datetimeFigureOut">
              <a:rPr lang="fr-FR" smtClean="0"/>
              <a:t>29/01/2025</a:t>
            </a:fld>
            <a:endParaRPr lang="fr-FR"/>
          </a:p>
        </p:txBody>
      </p:sp>
      <p:sp>
        <p:nvSpPr>
          <p:cNvPr id="4" name="Espace réservé de l'image des diapositives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fr-FR"/>
          </a:p>
        </p:txBody>
      </p:sp>
      <p:sp>
        <p:nvSpPr>
          <p:cNvPr id="5" name="Espace réservé des notes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EA685CFD-9E7F-4123-9AC7-7D68457429A0}" type="slidenum">
              <a:rPr lang="fr-FR" smtClean="0"/>
              <a:t>‹N°›</a:t>
            </a:fld>
            <a:endParaRPr lang="fr-FR"/>
          </a:p>
        </p:txBody>
      </p:sp>
    </p:spTree>
    <p:extLst>
      <p:ext uri="{BB962C8B-B14F-4D97-AF65-F5344CB8AC3E}">
        <p14:creationId xmlns:p14="http://schemas.microsoft.com/office/powerpoint/2010/main" val="2460077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laceHolder 1"/>
          <p:cNvSpPr>
            <a:spLocks noGrp="1"/>
          </p:cNvSpPr>
          <p:nvPr>
            <p:ph type="body"/>
          </p:nvPr>
        </p:nvSpPr>
        <p:spPr>
          <a:xfrm>
            <a:off x="682669" y="5235764"/>
            <a:ext cx="5461355" cy="4283197"/>
          </a:xfrm>
          <a:prstGeom prst="rect">
            <a:avLst/>
          </a:prstGeom>
        </p:spPr>
        <p:txBody>
          <a:bodyPr lIns="0" tIns="0" rIns="0" bIns="0"/>
          <a:lstStyle/>
          <a:p>
            <a:endParaRPr lang="fr-FR" sz="2100" spc="-1">
              <a:solidFill>
                <a:srgbClr val="000000"/>
              </a:solidFill>
              <a:uFill>
                <a:solidFill>
                  <a:srgbClr val="FFFFFF"/>
                </a:solidFill>
              </a:uFill>
              <a:latin typeface="Arial"/>
            </a:endParaRPr>
          </a:p>
        </p:txBody>
      </p:sp>
      <p:sp>
        <p:nvSpPr>
          <p:cNvPr id="404" name="CustomShape 2"/>
          <p:cNvSpPr/>
          <p:nvPr/>
        </p:nvSpPr>
        <p:spPr>
          <a:xfrm>
            <a:off x="3867496" y="10333868"/>
            <a:ext cx="2957752" cy="545113"/>
          </a:xfrm>
          <a:prstGeom prst="rect">
            <a:avLst/>
          </a:prstGeom>
          <a:noFill/>
          <a:ln>
            <a:noFill/>
          </a:ln>
        </p:spPr>
        <p:style>
          <a:lnRef idx="0">
            <a:scrgbClr r="0" g="0" b="0"/>
          </a:lnRef>
          <a:fillRef idx="0">
            <a:scrgbClr r="0" g="0" b="0"/>
          </a:fillRef>
          <a:effectRef idx="0">
            <a:scrgbClr r="0" g="0" b="0"/>
          </a:effectRef>
          <a:fontRef idx="minor"/>
        </p:style>
        <p:txBody>
          <a:bodyPr lIns="95085" tIns="47543" rIns="95085" bIns="47543" anchor="b"/>
          <a:lstStyle/>
          <a:p>
            <a:pPr algn="r">
              <a:lnSpc>
                <a:spcPct val="100000"/>
              </a:lnSpc>
            </a:pPr>
            <a:fld id="{8976FEDD-04DF-4E8F-B0E0-0A5B67F69B41}" type="slidenum">
              <a:rPr lang="fr-FR" sz="1300" spc="-1">
                <a:solidFill>
                  <a:srgbClr val="000000"/>
                </a:solidFill>
                <a:uFill>
                  <a:solidFill>
                    <a:srgbClr val="FFFFFF"/>
                  </a:solidFill>
                </a:uFill>
                <a:latin typeface="Times New Roman"/>
              </a:rPr>
              <a:t>43</a:t>
            </a:fld>
            <a:endParaRPr lang="fr-FR" sz="1900"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laceHolder 1"/>
          <p:cNvSpPr>
            <a:spLocks noGrp="1"/>
          </p:cNvSpPr>
          <p:nvPr>
            <p:ph type="body"/>
          </p:nvPr>
        </p:nvSpPr>
        <p:spPr>
          <a:xfrm>
            <a:off x="682669" y="5235764"/>
            <a:ext cx="5461355" cy="4283197"/>
          </a:xfrm>
          <a:prstGeom prst="rect">
            <a:avLst/>
          </a:prstGeom>
        </p:spPr>
        <p:txBody>
          <a:bodyPr lIns="0" tIns="0" rIns="0" bIns="0"/>
          <a:lstStyle/>
          <a:p>
            <a:endParaRPr lang="fr-FR" sz="2100" spc="-1">
              <a:solidFill>
                <a:srgbClr val="000000"/>
              </a:solidFill>
              <a:uFill>
                <a:solidFill>
                  <a:srgbClr val="FFFFFF"/>
                </a:solidFill>
              </a:uFill>
              <a:latin typeface="Arial"/>
            </a:endParaRPr>
          </a:p>
        </p:txBody>
      </p:sp>
      <p:sp>
        <p:nvSpPr>
          <p:cNvPr id="404" name="CustomShape 2"/>
          <p:cNvSpPr/>
          <p:nvPr/>
        </p:nvSpPr>
        <p:spPr>
          <a:xfrm>
            <a:off x="3867496" y="10333868"/>
            <a:ext cx="2957752" cy="545113"/>
          </a:xfrm>
          <a:prstGeom prst="rect">
            <a:avLst/>
          </a:prstGeom>
          <a:noFill/>
          <a:ln>
            <a:noFill/>
          </a:ln>
        </p:spPr>
        <p:style>
          <a:lnRef idx="0">
            <a:scrgbClr r="0" g="0" b="0"/>
          </a:lnRef>
          <a:fillRef idx="0">
            <a:scrgbClr r="0" g="0" b="0"/>
          </a:fillRef>
          <a:effectRef idx="0">
            <a:scrgbClr r="0" g="0" b="0"/>
          </a:effectRef>
          <a:fontRef idx="minor"/>
        </p:style>
        <p:txBody>
          <a:bodyPr lIns="95085" tIns="47543" rIns="95085" bIns="47543" anchor="b"/>
          <a:lstStyle/>
          <a:p>
            <a:pPr algn="r">
              <a:lnSpc>
                <a:spcPct val="100000"/>
              </a:lnSpc>
            </a:pPr>
            <a:fld id="{8976FEDD-04DF-4E8F-B0E0-0A5B67F69B41}" type="slidenum">
              <a:rPr lang="fr-FR" sz="1300" spc="-1">
                <a:solidFill>
                  <a:srgbClr val="000000"/>
                </a:solidFill>
                <a:uFill>
                  <a:solidFill>
                    <a:srgbClr val="FFFFFF"/>
                  </a:solidFill>
                </a:uFill>
                <a:latin typeface="Times New Roman"/>
              </a:rPr>
              <a:t>44</a:t>
            </a:fld>
            <a:endParaRPr lang="fr-FR" sz="1900"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15794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94DE8-40FF-46C6-A11C-85FF645F264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8ECB494-33CC-495E-84A4-DD4A5FA631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1230F3E-4481-499D-941A-0E015804F43A}"/>
              </a:ext>
            </a:extLst>
          </p:cNvPr>
          <p:cNvSpPr>
            <a:spLocks noGrp="1"/>
          </p:cNvSpPr>
          <p:nvPr>
            <p:ph type="dt" sz="half" idx="10"/>
          </p:nvPr>
        </p:nvSpPr>
        <p:spPr/>
        <p:txBody>
          <a:bodyPr/>
          <a:lstStyle/>
          <a:p>
            <a:fld id="{4B250669-63B7-4312-BCFD-6E3D7AF12252}" type="datetimeFigureOut">
              <a:rPr lang="fr-FR" smtClean="0"/>
              <a:t>29/01/2025</a:t>
            </a:fld>
            <a:endParaRPr lang="fr-FR"/>
          </a:p>
        </p:txBody>
      </p:sp>
      <p:sp>
        <p:nvSpPr>
          <p:cNvPr id="5" name="Espace réservé du pied de page 4">
            <a:extLst>
              <a:ext uri="{FF2B5EF4-FFF2-40B4-BE49-F238E27FC236}">
                <a16:creationId xmlns:a16="http://schemas.microsoft.com/office/drawing/2014/main" id="{1DDCD4FD-21C6-46F7-9343-16F3878181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41640F-5405-4D91-8130-301407A0F1C7}"/>
              </a:ext>
            </a:extLst>
          </p:cNvPr>
          <p:cNvSpPr>
            <a:spLocks noGrp="1"/>
          </p:cNvSpPr>
          <p:nvPr>
            <p:ph type="sldNum" sz="quarter" idx="12"/>
          </p:nvPr>
        </p:nvSpPr>
        <p:spPr/>
        <p:txBody>
          <a:bodyPr/>
          <a:lstStyle/>
          <a:p>
            <a:fld id="{4F30990D-DE68-4BC2-92D5-01E52E2B8AFA}" type="slidenum">
              <a:rPr lang="fr-FR" smtClean="0"/>
              <a:t>‹N°›</a:t>
            </a:fld>
            <a:endParaRPr lang="fr-FR"/>
          </a:p>
        </p:txBody>
      </p:sp>
    </p:spTree>
    <p:extLst>
      <p:ext uri="{BB962C8B-B14F-4D97-AF65-F5344CB8AC3E}">
        <p14:creationId xmlns:p14="http://schemas.microsoft.com/office/powerpoint/2010/main" val="394480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9FAB28-E807-4876-AB52-F6A865B0740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0F7ECE-924C-4AF7-BF13-B8469668D2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3428B4-8004-43E5-B9CB-D4E5AA952628}"/>
              </a:ext>
            </a:extLst>
          </p:cNvPr>
          <p:cNvSpPr>
            <a:spLocks noGrp="1"/>
          </p:cNvSpPr>
          <p:nvPr>
            <p:ph type="dt" sz="half" idx="10"/>
          </p:nvPr>
        </p:nvSpPr>
        <p:spPr/>
        <p:txBody>
          <a:bodyPr/>
          <a:lstStyle/>
          <a:p>
            <a:fld id="{4B250669-63B7-4312-BCFD-6E3D7AF12252}" type="datetimeFigureOut">
              <a:rPr lang="fr-FR" smtClean="0"/>
              <a:t>29/01/2025</a:t>
            </a:fld>
            <a:endParaRPr lang="fr-FR"/>
          </a:p>
        </p:txBody>
      </p:sp>
      <p:sp>
        <p:nvSpPr>
          <p:cNvPr id="5" name="Espace réservé du pied de page 4">
            <a:extLst>
              <a:ext uri="{FF2B5EF4-FFF2-40B4-BE49-F238E27FC236}">
                <a16:creationId xmlns:a16="http://schemas.microsoft.com/office/drawing/2014/main" id="{1CBE4EE2-FFD9-4B24-9925-71481F278A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4A8386-2EB3-404A-9294-6A3C9D682E38}"/>
              </a:ext>
            </a:extLst>
          </p:cNvPr>
          <p:cNvSpPr>
            <a:spLocks noGrp="1"/>
          </p:cNvSpPr>
          <p:nvPr>
            <p:ph type="sldNum" sz="quarter" idx="12"/>
          </p:nvPr>
        </p:nvSpPr>
        <p:spPr/>
        <p:txBody>
          <a:bodyPr/>
          <a:lstStyle/>
          <a:p>
            <a:fld id="{4F30990D-DE68-4BC2-92D5-01E52E2B8AFA}" type="slidenum">
              <a:rPr lang="fr-FR" smtClean="0"/>
              <a:t>‹N°›</a:t>
            </a:fld>
            <a:endParaRPr lang="fr-FR"/>
          </a:p>
        </p:txBody>
      </p:sp>
    </p:spTree>
    <p:extLst>
      <p:ext uri="{BB962C8B-B14F-4D97-AF65-F5344CB8AC3E}">
        <p14:creationId xmlns:p14="http://schemas.microsoft.com/office/powerpoint/2010/main" val="881259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3B30DA2-6DA6-4F1B-8400-B3FE12D7365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C9B3BAF-B30C-4CE8-AA12-50D336DE1EA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5CCC2F-89E0-44E6-A32E-0408DAD15BFD}"/>
              </a:ext>
            </a:extLst>
          </p:cNvPr>
          <p:cNvSpPr>
            <a:spLocks noGrp="1"/>
          </p:cNvSpPr>
          <p:nvPr>
            <p:ph type="dt" sz="half" idx="10"/>
          </p:nvPr>
        </p:nvSpPr>
        <p:spPr/>
        <p:txBody>
          <a:bodyPr/>
          <a:lstStyle/>
          <a:p>
            <a:fld id="{4B250669-63B7-4312-BCFD-6E3D7AF12252}" type="datetimeFigureOut">
              <a:rPr lang="fr-FR" smtClean="0"/>
              <a:t>29/01/2025</a:t>
            </a:fld>
            <a:endParaRPr lang="fr-FR"/>
          </a:p>
        </p:txBody>
      </p:sp>
      <p:sp>
        <p:nvSpPr>
          <p:cNvPr id="5" name="Espace réservé du pied de page 4">
            <a:extLst>
              <a:ext uri="{FF2B5EF4-FFF2-40B4-BE49-F238E27FC236}">
                <a16:creationId xmlns:a16="http://schemas.microsoft.com/office/drawing/2014/main" id="{FF25A933-2977-4183-9319-D8176FD259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3470C9-1D0E-47AA-B5B2-203CF6EFD44A}"/>
              </a:ext>
            </a:extLst>
          </p:cNvPr>
          <p:cNvSpPr>
            <a:spLocks noGrp="1"/>
          </p:cNvSpPr>
          <p:nvPr>
            <p:ph type="sldNum" sz="quarter" idx="12"/>
          </p:nvPr>
        </p:nvSpPr>
        <p:spPr/>
        <p:txBody>
          <a:bodyPr/>
          <a:lstStyle/>
          <a:p>
            <a:fld id="{4F30990D-DE68-4BC2-92D5-01E52E2B8AFA}" type="slidenum">
              <a:rPr lang="fr-FR" smtClean="0"/>
              <a:t>‹N°›</a:t>
            </a:fld>
            <a:endParaRPr lang="fr-FR"/>
          </a:p>
        </p:txBody>
      </p:sp>
    </p:spTree>
    <p:extLst>
      <p:ext uri="{BB962C8B-B14F-4D97-AF65-F5344CB8AC3E}">
        <p14:creationId xmlns:p14="http://schemas.microsoft.com/office/powerpoint/2010/main" val="424395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838080" y="365040"/>
            <a:ext cx="10514880" cy="132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838080" y="1825560"/>
            <a:ext cx="2527920" cy="43506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997182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838080" y="365040"/>
            <a:ext cx="10514880" cy="1324800"/>
          </a:xfrm>
          <a:prstGeom prst="rect">
            <a:avLst/>
          </a:prstGeom>
        </p:spPr>
        <p:txBody>
          <a:bodyPr lIns="0" tIns="0" rIns="0" bIns="0" anchor="ctr"/>
          <a:lstStyle/>
          <a:p>
            <a:pPr algn="ctr"/>
            <a:endParaRPr lang="fr-FR" sz="4400" b="0" strike="noStrike" spc="-1">
              <a:solidFill>
                <a:srgbClr val="000000"/>
              </a:solidFill>
              <a:uFill>
                <a:solidFill>
                  <a:srgbClr val="FFFFFF"/>
                </a:solidFill>
              </a:uFill>
              <a:latin typeface="Arial"/>
            </a:endParaRPr>
          </a:p>
        </p:txBody>
      </p:sp>
      <p:sp>
        <p:nvSpPr>
          <p:cNvPr id="188" name="PlaceHolder 2"/>
          <p:cNvSpPr>
            <a:spLocks noGrp="1"/>
          </p:cNvSpPr>
          <p:nvPr>
            <p:ph type="body"/>
          </p:nvPr>
        </p:nvSpPr>
        <p:spPr>
          <a:xfrm>
            <a:off x="838080" y="1825560"/>
            <a:ext cx="1233360" cy="43506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
        <p:nvSpPr>
          <p:cNvPr id="189" name="PlaceHolder 3"/>
          <p:cNvSpPr>
            <a:spLocks noGrp="1"/>
          </p:cNvSpPr>
          <p:nvPr>
            <p:ph type="body"/>
          </p:nvPr>
        </p:nvSpPr>
        <p:spPr>
          <a:xfrm>
            <a:off x="2133360" y="1825560"/>
            <a:ext cx="1233360" cy="4350600"/>
          </a:xfrm>
          <a:prstGeom prst="rect">
            <a:avLst/>
          </a:prstGeom>
        </p:spPr>
        <p:txBody>
          <a:bodyPr lIns="0" tIns="0" rIns="0" bIns="0"/>
          <a:lstStyle/>
          <a:p>
            <a:endParaRPr lang="fr-FR"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74054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3AF4B-4020-4BE9-A7C1-2C0716C569C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579F4A-6629-4A39-95B7-17A783F6D3A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71FD00-5534-4B2D-9567-F0D1BEB9F1EF}"/>
              </a:ext>
            </a:extLst>
          </p:cNvPr>
          <p:cNvSpPr>
            <a:spLocks noGrp="1"/>
          </p:cNvSpPr>
          <p:nvPr>
            <p:ph type="dt" sz="half" idx="10"/>
          </p:nvPr>
        </p:nvSpPr>
        <p:spPr/>
        <p:txBody>
          <a:bodyPr/>
          <a:lstStyle/>
          <a:p>
            <a:fld id="{4B250669-63B7-4312-BCFD-6E3D7AF12252}" type="datetimeFigureOut">
              <a:rPr lang="fr-FR" smtClean="0"/>
              <a:t>29/01/2025</a:t>
            </a:fld>
            <a:endParaRPr lang="fr-FR"/>
          </a:p>
        </p:txBody>
      </p:sp>
      <p:sp>
        <p:nvSpPr>
          <p:cNvPr id="5" name="Espace réservé du pied de page 4">
            <a:extLst>
              <a:ext uri="{FF2B5EF4-FFF2-40B4-BE49-F238E27FC236}">
                <a16:creationId xmlns:a16="http://schemas.microsoft.com/office/drawing/2014/main" id="{E75D338B-3710-4C44-A8E6-7F76BB436B0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70AD08-7C65-4AF1-9D70-667D54D13943}"/>
              </a:ext>
            </a:extLst>
          </p:cNvPr>
          <p:cNvSpPr>
            <a:spLocks noGrp="1"/>
          </p:cNvSpPr>
          <p:nvPr>
            <p:ph type="sldNum" sz="quarter" idx="12"/>
          </p:nvPr>
        </p:nvSpPr>
        <p:spPr/>
        <p:txBody>
          <a:bodyPr/>
          <a:lstStyle/>
          <a:p>
            <a:fld id="{4F30990D-DE68-4BC2-92D5-01E52E2B8AFA}" type="slidenum">
              <a:rPr lang="fr-FR" smtClean="0"/>
              <a:t>‹N°›</a:t>
            </a:fld>
            <a:endParaRPr lang="fr-FR"/>
          </a:p>
        </p:txBody>
      </p:sp>
    </p:spTree>
    <p:extLst>
      <p:ext uri="{BB962C8B-B14F-4D97-AF65-F5344CB8AC3E}">
        <p14:creationId xmlns:p14="http://schemas.microsoft.com/office/powerpoint/2010/main" val="364644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92938-AE64-406B-9510-998138B54C2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CB48FBB-20FE-4945-B27D-224A06E08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2DEA5CC-9830-4871-9F46-5D45C824C2CE}"/>
              </a:ext>
            </a:extLst>
          </p:cNvPr>
          <p:cNvSpPr>
            <a:spLocks noGrp="1"/>
          </p:cNvSpPr>
          <p:nvPr>
            <p:ph type="dt" sz="half" idx="10"/>
          </p:nvPr>
        </p:nvSpPr>
        <p:spPr/>
        <p:txBody>
          <a:bodyPr/>
          <a:lstStyle/>
          <a:p>
            <a:fld id="{4B250669-63B7-4312-BCFD-6E3D7AF12252}" type="datetimeFigureOut">
              <a:rPr lang="fr-FR" smtClean="0"/>
              <a:t>29/01/2025</a:t>
            </a:fld>
            <a:endParaRPr lang="fr-FR"/>
          </a:p>
        </p:txBody>
      </p:sp>
      <p:sp>
        <p:nvSpPr>
          <p:cNvPr id="5" name="Espace réservé du pied de page 4">
            <a:extLst>
              <a:ext uri="{FF2B5EF4-FFF2-40B4-BE49-F238E27FC236}">
                <a16:creationId xmlns:a16="http://schemas.microsoft.com/office/drawing/2014/main" id="{16BDA26A-4156-495A-B30E-79BDC6A0B5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31625B-5AEC-4B8B-84D3-0598B8D7EAE6}"/>
              </a:ext>
            </a:extLst>
          </p:cNvPr>
          <p:cNvSpPr>
            <a:spLocks noGrp="1"/>
          </p:cNvSpPr>
          <p:nvPr>
            <p:ph type="sldNum" sz="quarter" idx="12"/>
          </p:nvPr>
        </p:nvSpPr>
        <p:spPr/>
        <p:txBody>
          <a:bodyPr/>
          <a:lstStyle/>
          <a:p>
            <a:fld id="{4F30990D-DE68-4BC2-92D5-01E52E2B8AFA}" type="slidenum">
              <a:rPr lang="fr-FR" smtClean="0"/>
              <a:t>‹N°›</a:t>
            </a:fld>
            <a:endParaRPr lang="fr-FR"/>
          </a:p>
        </p:txBody>
      </p:sp>
    </p:spTree>
    <p:extLst>
      <p:ext uri="{BB962C8B-B14F-4D97-AF65-F5344CB8AC3E}">
        <p14:creationId xmlns:p14="http://schemas.microsoft.com/office/powerpoint/2010/main" val="427107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2C8DF8-59B6-4F34-8D95-71233AF198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A98EDAF-8331-437E-8754-0F98E686231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67EA809-6925-4088-8262-13E8D0F7FC6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2AF7C96-9617-4FEF-9C6F-9D56E4BAAAEA}"/>
              </a:ext>
            </a:extLst>
          </p:cNvPr>
          <p:cNvSpPr>
            <a:spLocks noGrp="1"/>
          </p:cNvSpPr>
          <p:nvPr>
            <p:ph type="dt" sz="half" idx="10"/>
          </p:nvPr>
        </p:nvSpPr>
        <p:spPr/>
        <p:txBody>
          <a:bodyPr/>
          <a:lstStyle/>
          <a:p>
            <a:fld id="{4B250669-63B7-4312-BCFD-6E3D7AF12252}" type="datetimeFigureOut">
              <a:rPr lang="fr-FR" smtClean="0"/>
              <a:t>29/01/2025</a:t>
            </a:fld>
            <a:endParaRPr lang="fr-FR"/>
          </a:p>
        </p:txBody>
      </p:sp>
      <p:sp>
        <p:nvSpPr>
          <p:cNvPr id="6" name="Espace réservé du pied de page 5">
            <a:extLst>
              <a:ext uri="{FF2B5EF4-FFF2-40B4-BE49-F238E27FC236}">
                <a16:creationId xmlns:a16="http://schemas.microsoft.com/office/drawing/2014/main" id="{F510347E-631A-4730-9EB7-773F89014C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4BB13C-0219-4CF3-92B5-6193647FDC3A}"/>
              </a:ext>
            </a:extLst>
          </p:cNvPr>
          <p:cNvSpPr>
            <a:spLocks noGrp="1"/>
          </p:cNvSpPr>
          <p:nvPr>
            <p:ph type="sldNum" sz="quarter" idx="12"/>
          </p:nvPr>
        </p:nvSpPr>
        <p:spPr/>
        <p:txBody>
          <a:bodyPr/>
          <a:lstStyle/>
          <a:p>
            <a:fld id="{4F30990D-DE68-4BC2-92D5-01E52E2B8AFA}" type="slidenum">
              <a:rPr lang="fr-FR" smtClean="0"/>
              <a:t>‹N°›</a:t>
            </a:fld>
            <a:endParaRPr lang="fr-FR"/>
          </a:p>
        </p:txBody>
      </p:sp>
    </p:spTree>
    <p:extLst>
      <p:ext uri="{BB962C8B-B14F-4D97-AF65-F5344CB8AC3E}">
        <p14:creationId xmlns:p14="http://schemas.microsoft.com/office/powerpoint/2010/main" val="224792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5892A0-904C-44C8-82BF-7EF952EC345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AFAC3C4-7D8A-4F22-A240-8FF586A15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C982D03-A361-4EAE-84CB-04AA3AB88E0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7E4B92E-032C-4773-91FE-29B0DA116B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61320D5-17E7-433E-9306-294DCFEC986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DFBBF0A-0573-4FBE-AFD9-C1558A3EFF98}"/>
              </a:ext>
            </a:extLst>
          </p:cNvPr>
          <p:cNvSpPr>
            <a:spLocks noGrp="1"/>
          </p:cNvSpPr>
          <p:nvPr>
            <p:ph type="dt" sz="half" idx="10"/>
          </p:nvPr>
        </p:nvSpPr>
        <p:spPr/>
        <p:txBody>
          <a:bodyPr/>
          <a:lstStyle/>
          <a:p>
            <a:fld id="{4B250669-63B7-4312-BCFD-6E3D7AF12252}" type="datetimeFigureOut">
              <a:rPr lang="fr-FR" smtClean="0"/>
              <a:t>29/01/2025</a:t>
            </a:fld>
            <a:endParaRPr lang="fr-FR"/>
          </a:p>
        </p:txBody>
      </p:sp>
      <p:sp>
        <p:nvSpPr>
          <p:cNvPr id="8" name="Espace réservé du pied de page 7">
            <a:extLst>
              <a:ext uri="{FF2B5EF4-FFF2-40B4-BE49-F238E27FC236}">
                <a16:creationId xmlns:a16="http://schemas.microsoft.com/office/drawing/2014/main" id="{4CED79B5-1A52-4E04-B7AC-4222A9E7352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9F71458-2C73-4366-B302-4170D6870F5D}"/>
              </a:ext>
            </a:extLst>
          </p:cNvPr>
          <p:cNvSpPr>
            <a:spLocks noGrp="1"/>
          </p:cNvSpPr>
          <p:nvPr>
            <p:ph type="sldNum" sz="quarter" idx="12"/>
          </p:nvPr>
        </p:nvSpPr>
        <p:spPr/>
        <p:txBody>
          <a:bodyPr/>
          <a:lstStyle/>
          <a:p>
            <a:fld id="{4F30990D-DE68-4BC2-92D5-01E52E2B8AFA}" type="slidenum">
              <a:rPr lang="fr-FR" smtClean="0"/>
              <a:t>‹N°›</a:t>
            </a:fld>
            <a:endParaRPr lang="fr-FR"/>
          </a:p>
        </p:txBody>
      </p:sp>
    </p:spTree>
    <p:extLst>
      <p:ext uri="{BB962C8B-B14F-4D97-AF65-F5344CB8AC3E}">
        <p14:creationId xmlns:p14="http://schemas.microsoft.com/office/powerpoint/2010/main" val="377333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376F0-1A2D-4C04-9C91-0CDFF99FB61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323946C-CF59-4115-8115-8DFAAEBC26F2}"/>
              </a:ext>
            </a:extLst>
          </p:cNvPr>
          <p:cNvSpPr>
            <a:spLocks noGrp="1"/>
          </p:cNvSpPr>
          <p:nvPr>
            <p:ph type="dt" sz="half" idx="10"/>
          </p:nvPr>
        </p:nvSpPr>
        <p:spPr/>
        <p:txBody>
          <a:bodyPr/>
          <a:lstStyle/>
          <a:p>
            <a:fld id="{4B250669-63B7-4312-BCFD-6E3D7AF12252}" type="datetimeFigureOut">
              <a:rPr lang="fr-FR" smtClean="0"/>
              <a:t>29/01/2025</a:t>
            </a:fld>
            <a:endParaRPr lang="fr-FR"/>
          </a:p>
        </p:txBody>
      </p:sp>
      <p:sp>
        <p:nvSpPr>
          <p:cNvPr id="4" name="Espace réservé du pied de page 3">
            <a:extLst>
              <a:ext uri="{FF2B5EF4-FFF2-40B4-BE49-F238E27FC236}">
                <a16:creationId xmlns:a16="http://schemas.microsoft.com/office/drawing/2014/main" id="{757B415B-316A-439B-8467-998EBFF0496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C075A9E-0520-46F9-A89E-77DFA7C1E958}"/>
              </a:ext>
            </a:extLst>
          </p:cNvPr>
          <p:cNvSpPr>
            <a:spLocks noGrp="1"/>
          </p:cNvSpPr>
          <p:nvPr>
            <p:ph type="sldNum" sz="quarter" idx="12"/>
          </p:nvPr>
        </p:nvSpPr>
        <p:spPr/>
        <p:txBody>
          <a:bodyPr/>
          <a:lstStyle/>
          <a:p>
            <a:fld id="{4F30990D-DE68-4BC2-92D5-01E52E2B8AFA}" type="slidenum">
              <a:rPr lang="fr-FR" smtClean="0"/>
              <a:t>‹N°›</a:t>
            </a:fld>
            <a:endParaRPr lang="fr-FR"/>
          </a:p>
        </p:txBody>
      </p:sp>
    </p:spTree>
    <p:extLst>
      <p:ext uri="{BB962C8B-B14F-4D97-AF65-F5344CB8AC3E}">
        <p14:creationId xmlns:p14="http://schemas.microsoft.com/office/powerpoint/2010/main" val="3478749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AC75BC1-E7B2-4453-B118-736B48AC0F65}"/>
              </a:ext>
            </a:extLst>
          </p:cNvPr>
          <p:cNvSpPr>
            <a:spLocks noGrp="1"/>
          </p:cNvSpPr>
          <p:nvPr>
            <p:ph type="dt" sz="half" idx="10"/>
          </p:nvPr>
        </p:nvSpPr>
        <p:spPr/>
        <p:txBody>
          <a:bodyPr/>
          <a:lstStyle/>
          <a:p>
            <a:fld id="{4B250669-63B7-4312-BCFD-6E3D7AF12252}" type="datetimeFigureOut">
              <a:rPr lang="fr-FR" smtClean="0"/>
              <a:t>29/01/2025</a:t>
            </a:fld>
            <a:endParaRPr lang="fr-FR"/>
          </a:p>
        </p:txBody>
      </p:sp>
      <p:sp>
        <p:nvSpPr>
          <p:cNvPr id="3" name="Espace réservé du pied de page 2">
            <a:extLst>
              <a:ext uri="{FF2B5EF4-FFF2-40B4-BE49-F238E27FC236}">
                <a16:creationId xmlns:a16="http://schemas.microsoft.com/office/drawing/2014/main" id="{19B40024-BC06-4015-81E2-49A31ADAEE0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1CAC286-B475-40D3-9126-BA32E6EAFBEB}"/>
              </a:ext>
            </a:extLst>
          </p:cNvPr>
          <p:cNvSpPr>
            <a:spLocks noGrp="1"/>
          </p:cNvSpPr>
          <p:nvPr>
            <p:ph type="sldNum" sz="quarter" idx="12"/>
          </p:nvPr>
        </p:nvSpPr>
        <p:spPr/>
        <p:txBody>
          <a:bodyPr/>
          <a:lstStyle/>
          <a:p>
            <a:fld id="{4F30990D-DE68-4BC2-92D5-01E52E2B8AFA}" type="slidenum">
              <a:rPr lang="fr-FR" smtClean="0"/>
              <a:t>‹N°›</a:t>
            </a:fld>
            <a:endParaRPr lang="fr-FR"/>
          </a:p>
        </p:txBody>
      </p:sp>
    </p:spTree>
    <p:extLst>
      <p:ext uri="{BB962C8B-B14F-4D97-AF65-F5344CB8AC3E}">
        <p14:creationId xmlns:p14="http://schemas.microsoft.com/office/powerpoint/2010/main" val="220474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48E89-71A0-4B04-A890-7DAB29006B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DD6AC76-D88D-4DBE-8EB5-9390D7E903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AC53035-4A13-4056-8248-3A7515AE4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A4CD05-6882-449C-A497-118F2D770F3C}"/>
              </a:ext>
            </a:extLst>
          </p:cNvPr>
          <p:cNvSpPr>
            <a:spLocks noGrp="1"/>
          </p:cNvSpPr>
          <p:nvPr>
            <p:ph type="dt" sz="half" idx="10"/>
          </p:nvPr>
        </p:nvSpPr>
        <p:spPr/>
        <p:txBody>
          <a:bodyPr/>
          <a:lstStyle/>
          <a:p>
            <a:fld id="{4B250669-63B7-4312-BCFD-6E3D7AF12252}" type="datetimeFigureOut">
              <a:rPr lang="fr-FR" smtClean="0"/>
              <a:t>29/01/2025</a:t>
            </a:fld>
            <a:endParaRPr lang="fr-FR"/>
          </a:p>
        </p:txBody>
      </p:sp>
      <p:sp>
        <p:nvSpPr>
          <p:cNvPr id="6" name="Espace réservé du pied de page 5">
            <a:extLst>
              <a:ext uri="{FF2B5EF4-FFF2-40B4-BE49-F238E27FC236}">
                <a16:creationId xmlns:a16="http://schemas.microsoft.com/office/drawing/2014/main" id="{07D73699-F51F-445E-AC1C-248C9003A4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059F08-132E-4107-AECE-58E543BD7CD8}"/>
              </a:ext>
            </a:extLst>
          </p:cNvPr>
          <p:cNvSpPr>
            <a:spLocks noGrp="1"/>
          </p:cNvSpPr>
          <p:nvPr>
            <p:ph type="sldNum" sz="quarter" idx="12"/>
          </p:nvPr>
        </p:nvSpPr>
        <p:spPr/>
        <p:txBody>
          <a:bodyPr/>
          <a:lstStyle/>
          <a:p>
            <a:fld id="{4F30990D-DE68-4BC2-92D5-01E52E2B8AFA}" type="slidenum">
              <a:rPr lang="fr-FR" smtClean="0"/>
              <a:t>‹N°›</a:t>
            </a:fld>
            <a:endParaRPr lang="fr-FR"/>
          </a:p>
        </p:txBody>
      </p:sp>
    </p:spTree>
    <p:extLst>
      <p:ext uri="{BB962C8B-B14F-4D97-AF65-F5344CB8AC3E}">
        <p14:creationId xmlns:p14="http://schemas.microsoft.com/office/powerpoint/2010/main" val="905504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622BA7-6728-4680-B57F-A4DCDA3FD3C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4147790-A06F-4BCA-B49F-54580C6929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71347CD-75C1-47B2-95D4-1E0126F5B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9A1CCA-2F83-4775-9545-AF3A967C3D33}"/>
              </a:ext>
            </a:extLst>
          </p:cNvPr>
          <p:cNvSpPr>
            <a:spLocks noGrp="1"/>
          </p:cNvSpPr>
          <p:nvPr>
            <p:ph type="dt" sz="half" idx="10"/>
          </p:nvPr>
        </p:nvSpPr>
        <p:spPr/>
        <p:txBody>
          <a:bodyPr/>
          <a:lstStyle/>
          <a:p>
            <a:fld id="{4B250669-63B7-4312-BCFD-6E3D7AF12252}" type="datetimeFigureOut">
              <a:rPr lang="fr-FR" smtClean="0"/>
              <a:t>29/01/2025</a:t>
            </a:fld>
            <a:endParaRPr lang="fr-FR"/>
          </a:p>
        </p:txBody>
      </p:sp>
      <p:sp>
        <p:nvSpPr>
          <p:cNvPr id="6" name="Espace réservé du pied de page 5">
            <a:extLst>
              <a:ext uri="{FF2B5EF4-FFF2-40B4-BE49-F238E27FC236}">
                <a16:creationId xmlns:a16="http://schemas.microsoft.com/office/drawing/2014/main" id="{2F754031-731F-4354-AD03-49F801D536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E182C6-D5DF-4F90-BB19-78B25351EAB8}"/>
              </a:ext>
            </a:extLst>
          </p:cNvPr>
          <p:cNvSpPr>
            <a:spLocks noGrp="1"/>
          </p:cNvSpPr>
          <p:nvPr>
            <p:ph type="sldNum" sz="quarter" idx="12"/>
          </p:nvPr>
        </p:nvSpPr>
        <p:spPr/>
        <p:txBody>
          <a:bodyPr/>
          <a:lstStyle/>
          <a:p>
            <a:fld id="{4F30990D-DE68-4BC2-92D5-01E52E2B8AFA}" type="slidenum">
              <a:rPr lang="fr-FR" smtClean="0"/>
              <a:t>‹N°›</a:t>
            </a:fld>
            <a:endParaRPr lang="fr-FR"/>
          </a:p>
        </p:txBody>
      </p:sp>
    </p:spTree>
    <p:extLst>
      <p:ext uri="{BB962C8B-B14F-4D97-AF65-F5344CB8AC3E}">
        <p14:creationId xmlns:p14="http://schemas.microsoft.com/office/powerpoint/2010/main" val="57088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59AB8D-91F8-47F3-AF54-B5964FBD1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99E39D9-3A95-4905-AEFF-ADF9394F8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B31DBB-E1C3-4754-8629-D75BE3A82B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50669-63B7-4312-BCFD-6E3D7AF12252}" type="datetimeFigureOut">
              <a:rPr lang="fr-FR" smtClean="0"/>
              <a:t>29/01/2025</a:t>
            </a:fld>
            <a:endParaRPr lang="fr-FR"/>
          </a:p>
        </p:txBody>
      </p:sp>
      <p:sp>
        <p:nvSpPr>
          <p:cNvPr id="5" name="Espace réservé du pied de page 4">
            <a:extLst>
              <a:ext uri="{FF2B5EF4-FFF2-40B4-BE49-F238E27FC236}">
                <a16:creationId xmlns:a16="http://schemas.microsoft.com/office/drawing/2014/main" id="{EC978A7A-A3A2-4FAA-AC89-3A2347BD9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4EC9470-17BB-4A19-B90B-FD1730EB4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0990D-DE68-4BC2-92D5-01E52E2B8AFA}" type="slidenum">
              <a:rPr lang="fr-FR" smtClean="0"/>
              <a:t>‹N°›</a:t>
            </a:fld>
            <a:endParaRPr lang="fr-FR"/>
          </a:p>
        </p:txBody>
      </p:sp>
    </p:spTree>
    <p:extLst>
      <p:ext uri="{BB962C8B-B14F-4D97-AF65-F5344CB8AC3E}">
        <p14:creationId xmlns:p14="http://schemas.microsoft.com/office/powerpoint/2010/main" val="312776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teleservices.education.gouv.fr/" TargetMode="External"/><Relationship Id="rId2" Type="http://schemas.openxmlformats.org/officeDocument/2006/relationships/hyperlink" Target="https://educonnect.education.gouv.fr/" TargetMode="Externa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www.education.gouv.fr/le-portail-scolarite-services-326158"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Cio.aire-adour@ac-bordeaux.fr"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education.gouv.fr/les-programmes-du-lycee-general-et-technologique-981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IO de Mont de Marsan - Liens">
            <a:extLst>
              <a:ext uri="{FF2B5EF4-FFF2-40B4-BE49-F238E27FC236}">
                <a16:creationId xmlns:a16="http://schemas.microsoft.com/office/drawing/2014/main" id="{6B21168F-6425-46BC-9ACA-D98002F5C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92" y="118055"/>
            <a:ext cx="2324656" cy="2295597"/>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a:extLst>
              <a:ext uri="{FF2B5EF4-FFF2-40B4-BE49-F238E27FC236}">
                <a16:creationId xmlns:a16="http://schemas.microsoft.com/office/drawing/2014/main" id="{E8A8E38C-F35A-4162-BF9A-A49859F8906C}"/>
              </a:ext>
            </a:extLst>
          </p:cNvPr>
          <p:cNvSpPr txBox="1">
            <a:spLocks/>
          </p:cNvSpPr>
          <p:nvPr/>
        </p:nvSpPr>
        <p:spPr>
          <a:xfrm>
            <a:off x="2433735" y="2752532"/>
            <a:ext cx="7324530" cy="2068218"/>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2800" b="1" spc="-1">
                <a:solidFill>
                  <a:srgbClr val="000000"/>
                </a:solidFill>
                <a:uFill>
                  <a:solidFill>
                    <a:srgbClr val="FFFFFF"/>
                  </a:solidFill>
                </a:uFill>
                <a:latin typeface="Agency FB"/>
              </a:defRPr>
            </a:lvl1pPr>
          </a:lstStyle>
          <a:p>
            <a:r>
              <a:rPr lang="fr-FR" sz="4000" dirty="0"/>
              <a:t>L’orientation après la classe de 3</a:t>
            </a:r>
            <a:r>
              <a:rPr lang="fr-FR" sz="4000" baseline="30000" dirty="0"/>
              <a:t>ème</a:t>
            </a:r>
          </a:p>
          <a:p>
            <a:endParaRPr lang="fr-FR" sz="4000" dirty="0"/>
          </a:p>
        </p:txBody>
      </p:sp>
    </p:spTree>
    <p:extLst>
      <p:ext uri="{BB962C8B-B14F-4D97-AF65-F5344CB8AC3E}">
        <p14:creationId xmlns:p14="http://schemas.microsoft.com/office/powerpoint/2010/main" val="404787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FBD6D5BF-C7C1-4582-AFCE-D89761919880}"/>
              </a:ext>
            </a:extLst>
          </p:cNvPr>
          <p:cNvSpPr>
            <a:spLocks noGrp="1"/>
          </p:cNvSpPr>
          <p:nvPr>
            <p:ph type="title"/>
          </p:nvPr>
        </p:nvSpPr>
        <p:spPr>
          <a:xfrm>
            <a:off x="1123950" y="340761"/>
            <a:ext cx="9436101" cy="734657"/>
          </a:xfr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fr-FR" sz="3600" b="1" spc="-1" dirty="0">
                <a:solidFill>
                  <a:srgbClr val="000000"/>
                </a:solidFill>
                <a:uFill>
                  <a:solidFill>
                    <a:srgbClr val="FFFFFF"/>
                  </a:solidFill>
                </a:uFill>
                <a:latin typeface="Agency FB"/>
                <a:ea typeface="+mn-ea"/>
                <a:cs typeface="+mn-cs"/>
              </a:rPr>
              <a:t>La voie technologique en </a:t>
            </a:r>
            <a:r>
              <a:rPr lang="fr-FR" sz="3600" b="1" spc="-1" dirty="0">
                <a:solidFill>
                  <a:srgbClr val="000000"/>
                </a:solidFill>
                <a:uFill>
                  <a:solidFill>
                    <a:srgbClr val="FFFFFF"/>
                  </a:solidFill>
                </a:uFill>
                <a:latin typeface="Agency FB"/>
              </a:rPr>
              <a:t>P</a:t>
            </a:r>
            <a:r>
              <a:rPr lang="fr-FR" sz="3600" b="1" spc="-1" dirty="0">
                <a:solidFill>
                  <a:srgbClr val="000000"/>
                </a:solidFill>
                <a:uFill>
                  <a:solidFill>
                    <a:srgbClr val="FFFFFF"/>
                  </a:solidFill>
                </a:uFill>
                <a:latin typeface="Agency FB"/>
                <a:ea typeface="+mn-ea"/>
                <a:cs typeface="+mn-cs"/>
              </a:rPr>
              <a:t>remière et Terminale</a:t>
            </a:r>
          </a:p>
        </p:txBody>
      </p:sp>
      <p:sp>
        <p:nvSpPr>
          <p:cNvPr id="4" name="ZoneTexte 3">
            <a:extLst>
              <a:ext uri="{FF2B5EF4-FFF2-40B4-BE49-F238E27FC236}">
                <a16:creationId xmlns:a16="http://schemas.microsoft.com/office/drawing/2014/main" id="{E40E6A2A-42AD-4ED8-AA86-920743825922}"/>
              </a:ext>
            </a:extLst>
          </p:cNvPr>
          <p:cNvSpPr txBox="1"/>
          <p:nvPr/>
        </p:nvSpPr>
        <p:spPr>
          <a:xfrm>
            <a:off x="302990" y="1782395"/>
            <a:ext cx="4928151" cy="3662541"/>
          </a:xfrm>
          <a:prstGeom prst="rect">
            <a:avLst/>
          </a:prstGeom>
          <a:noFill/>
          <a:ln w="28575">
            <a:solidFill>
              <a:schemeClr val="tx1"/>
            </a:solidFill>
            <a:prstDash val="lgDash"/>
          </a:ln>
        </p:spPr>
        <p:txBody>
          <a:bodyPr wrap="square">
            <a:spAutoFit/>
          </a:bodyPr>
          <a:lstStyle>
            <a:defPPr>
              <a:defRPr lang="fr-FR"/>
            </a:defPPr>
            <a:lvl1pPr lvl="0" algn="ctr" defTabSz="457200">
              <a:spcBef>
                <a:spcPct val="20000"/>
              </a:spcBef>
              <a:buClr>
                <a:srgbClr val="EE7444"/>
              </a:buClr>
              <a:buSzPct val="100000"/>
              <a:defRPr b="1">
                <a:solidFill>
                  <a:prstClr val="black"/>
                </a:solidFill>
                <a:latin typeface="Arial" panose="020B0604020202020204" pitchFamily="34" charset="0"/>
                <a:ea typeface="Roboto" panose="02000000000000000000" pitchFamily="2" charset="0"/>
                <a:cs typeface="Arial" panose="020B0604020202020204" pitchFamily="34" charset="0"/>
              </a:defRPr>
            </a:lvl1pPr>
            <a:lvl2pPr marL="463550" lvl="1" indent="-285750" defTabSz="457200">
              <a:spcBef>
                <a:spcPct val="20000"/>
              </a:spcBef>
              <a:buClr>
                <a:srgbClr val="EE7444"/>
              </a:buClr>
              <a:buSzPct val="100000"/>
              <a:buFont typeface="Wingdings" panose="05000000000000000000" pitchFamily="2" charset="2"/>
              <a:buChar char="§"/>
              <a:defRPr sz="1600">
                <a:solidFill>
                  <a:prstClr val="black"/>
                </a:solidFill>
                <a:latin typeface="Arial" panose="020B0604020202020204" pitchFamily="34" charset="0"/>
                <a:ea typeface="Roboto" panose="02000000000000000000" pitchFamily="2" charset="0"/>
                <a:cs typeface="Arial" panose="020B0604020202020204" pitchFamily="34" charset="0"/>
              </a:defRPr>
            </a:lvl2pPr>
          </a:lstStyle>
          <a:p>
            <a:pPr marL="177800" indent="-177800">
              <a:defRPr/>
            </a:pPr>
            <a:r>
              <a:rPr lang="fr-FR" sz="2000" u="sng" dirty="0">
                <a:highlight>
                  <a:srgbClr val="FFFF00"/>
                </a:highlight>
                <a:latin typeface="Agency FB" panose="020B0503020202020204" pitchFamily="34" charset="0"/>
              </a:rPr>
              <a:t>Tous les élèves suivent des enseignements communs </a:t>
            </a:r>
            <a:r>
              <a:rPr lang="fr-FR" sz="2000" u="sng" dirty="0">
                <a:latin typeface="Agency FB" panose="020B0503020202020204" pitchFamily="34" charset="0"/>
              </a:rPr>
              <a:t>:</a:t>
            </a:r>
          </a:p>
          <a:p>
            <a:pPr marL="177800" indent="-177800">
              <a:defRPr/>
            </a:pPr>
            <a:endParaRPr lang="fr-FR" sz="2000" dirty="0">
              <a:latin typeface="Agency FB" panose="020B0503020202020204" pitchFamily="34" charset="0"/>
            </a:endParaRPr>
          </a:p>
          <a:p>
            <a:pPr marL="177800" lvl="1" indent="-177800">
              <a:defRPr/>
            </a:pPr>
            <a:r>
              <a:rPr lang="fr-FR" sz="2000" b="1" dirty="0">
                <a:latin typeface="Agency FB" panose="020B0503020202020204" pitchFamily="34" charset="0"/>
              </a:rPr>
              <a:t>Français en 1</a:t>
            </a:r>
            <a:r>
              <a:rPr lang="fr-FR" sz="2000" b="1" baseline="30000" dirty="0">
                <a:latin typeface="Agency FB" panose="020B0503020202020204" pitchFamily="34" charset="0"/>
              </a:rPr>
              <a:t>ère</a:t>
            </a:r>
            <a:r>
              <a:rPr lang="fr-FR" sz="2000" b="1" dirty="0">
                <a:latin typeface="Agency FB" panose="020B0503020202020204" pitchFamily="34" charset="0"/>
              </a:rPr>
              <a:t>  </a:t>
            </a:r>
          </a:p>
          <a:p>
            <a:pPr marL="177800" lvl="1" indent="-177800">
              <a:defRPr/>
            </a:pPr>
            <a:r>
              <a:rPr lang="fr-FR" sz="2000" b="1" dirty="0">
                <a:latin typeface="Agency FB" panose="020B0503020202020204" pitchFamily="34" charset="0"/>
              </a:rPr>
              <a:t>Philosophie en Terminale </a:t>
            </a:r>
          </a:p>
          <a:p>
            <a:pPr marL="177800" lvl="1" indent="-177800">
              <a:defRPr/>
            </a:pPr>
            <a:r>
              <a:rPr lang="fr-FR" sz="2000" b="1" dirty="0">
                <a:latin typeface="Agency FB" panose="020B0503020202020204" pitchFamily="34" charset="0"/>
              </a:rPr>
              <a:t>Histoire – géographie</a:t>
            </a:r>
          </a:p>
          <a:p>
            <a:pPr marL="177800" lvl="1" indent="-177800">
              <a:defRPr/>
            </a:pPr>
            <a:r>
              <a:rPr lang="fr-FR" sz="2000" b="1" dirty="0">
                <a:latin typeface="Agency FB" panose="020B0503020202020204" pitchFamily="34" charset="0"/>
              </a:rPr>
              <a:t>Enseignement moral et civique</a:t>
            </a:r>
          </a:p>
          <a:p>
            <a:pPr marL="177800" lvl="1" indent="-177800">
              <a:defRPr/>
            </a:pPr>
            <a:r>
              <a:rPr lang="fr-FR" sz="2000" b="1" dirty="0">
                <a:latin typeface="Agency FB" panose="020B0503020202020204" pitchFamily="34" charset="0"/>
              </a:rPr>
              <a:t>Langue vivante A et langue vivante B (</a:t>
            </a:r>
            <a:r>
              <a:rPr lang="fr-FR" sz="2000" b="1" dirty="0">
                <a:solidFill>
                  <a:schemeClr val="tx1"/>
                </a:solidFill>
                <a:latin typeface="Agency FB" panose="020B0503020202020204" pitchFamily="34" charset="0"/>
              </a:rPr>
              <a:t>+enseignement technologique en langue vivante</a:t>
            </a:r>
            <a:r>
              <a:rPr lang="fr-FR" sz="2000" b="1" dirty="0">
                <a:latin typeface="Agency FB" panose="020B0503020202020204" pitchFamily="34" charset="0"/>
              </a:rPr>
              <a:t>) </a:t>
            </a:r>
          </a:p>
          <a:p>
            <a:pPr marL="177800" lvl="1" indent="-177800">
              <a:defRPr/>
            </a:pPr>
            <a:r>
              <a:rPr lang="fr-FR" sz="2000" b="1" dirty="0">
                <a:latin typeface="Agency FB" panose="020B0503020202020204" pitchFamily="34" charset="0"/>
              </a:rPr>
              <a:t>Education physique et sportive</a:t>
            </a:r>
          </a:p>
          <a:p>
            <a:pPr marL="177800" lvl="1" indent="-177800">
              <a:defRPr/>
            </a:pPr>
            <a:r>
              <a:rPr lang="fr-FR" sz="2000" b="1" dirty="0">
                <a:latin typeface="Agency FB" panose="020B0503020202020204" pitchFamily="34" charset="0"/>
              </a:rPr>
              <a:t>Mathématiques</a:t>
            </a:r>
          </a:p>
        </p:txBody>
      </p:sp>
      <p:sp>
        <p:nvSpPr>
          <p:cNvPr id="5" name="ZoneTexte 4">
            <a:extLst>
              <a:ext uri="{FF2B5EF4-FFF2-40B4-BE49-F238E27FC236}">
                <a16:creationId xmlns:a16="http://schemas.microsoft.com/office/drawing/2014/main" id="{95FC59B6-C083-49C3-BACE-14300D4D05BF}"/>
              </a:ext>
            </a:extLst>
          </p:cNvPr>
          <p:cNvSpPr txBox="1"/>
          <p:nvPr/>
        </p:nvSpPr>
        <p:spPr>
          <a:xfrm>
            <a:off x="5582633" y="1257300"/>
            <a:ext cx="6306377" cy="4647426"/>
          </a:xfrm>
          <a:prstGeom prst="rect">
            <a:avLst/>
          </a:prstGeom>
          <a:noFill/>
          <a:ln w="28575">
            <a:solidFill>
              <a:schemeClr val="tx1"/>
            </a:solidFill>
            <a:prstDash val="lgDash"/>
          </a:ln>
        </p:spPr>
        <p:txBody>
          <a:bodyPr wrap="square">
            <a:spAutoFit/>
          </a:bodyPr>
          <a:lstStyle>
            <a:defPPr>
              <a:defRPr lang="fr-FR"/>
            </a:defPPr>
            <a:lvl1pPr lvl="0" algn="ctr" defTabSz="457200">
              <a:spcBef>
                <a:spcPct val="20000"/>
              </a:spcBef>
              <a:buClr>
                <a:srgbClr val="EE7444"/>
              </a:buClr>
              <a:buSzPct val="100000"/>
              <a:defRPr b="1">
                <a:solidFill>
                  <a:prstClr val="black"/>
                </a:solidFill>
                <a:latin typeface="Arial" panose="020B0604020202020204" pitchFamily="34" charset="0"/>
                <a:ea typeface="Roboto" panose="02000000000000000000" pitchFamily="2" charset="0"/>
                <a:cs typeface="Arial" panose="020B0604020202020204" pitchFamily="34" charset="0"/>
              </a:defRPr>
            </a:lvl1pPr>
            <a:lvl2pPr marL="463550" lvl="1" indent="-285750" defTabSz="457200">
              <a:spcBef>
                <a:spcPct val="20000"/>
              </a:spcBef>
              <a:buClr>
                <a:srgbClr val="EE7444"/>
              </a:buClr>
              <a:buSzPct val="100000"/>
              <a:buFont typeface="Wingdings" panose="05000000000000000000" pitchFamily="2" charset="2"/>
              <a:buChar char="§"/>
              <a:defRPr sz="1600">
                <a:solidFill>
                  <a:prstClr val="black"/>
                </a:solidFill>
                <a:latin typeface="Arial" panose="020B0604020202020204" pitchFamily="34" charset="0"/>
                <a:ea typeface="Roboto" panose="02000000000000000000" pitchFamily="2" charset="0"/>
                <a:cs typeface="Arial" panose="020B0604020202020204" pitchFamily="34" charset="0"/>
              </a:defRPr>
            </a:lvl2pPr>
          </a:lstStyle>
          <a:p>
            <a:pPr>
              <a:defRPr/>
            </a:pPr>
            <a:r>
              <a:rPr lang="fr-FR" sz="2000" u="sng" dirty="0">
                <a:highlight>
                  <a:srgbClr val="FFFF00"/>
                </a:highlight>
                <a:latin typeface="Agency FB" panose="020B0503020202020204" pitchFamily="34" charset="0"/>
              </a:rPr>
              <a:t>Les élèves suivent les enseignements de spécialité de la série choisie </a:t>
            </a:r>
            <a:r>
              <a:rPr lang="fr-FR" sz="2000" u="sng" dirty="0">
                <a:latin typeface="Agency FB" panose="020B0503020202020204" pitchFamily="34" charset="0"/>
              </a:rPr>
              <a:t>:</a:t>
            </a:r>
          </a:p>
          <a:p>
            <a:pPr>
              <a:defRPr/>
            </a:pPr>
            <a:endParaRPr lang="fr-FR" sz="2000" dirty="0">
              <a:latin typeface="Agency FB" panose="020B0503020202020204" pitchFamily="34" charset="0"/>
            </a:endParaRPr>
          </a:p>
          <a:p>
            <a:pPr marL="177800" lvl="1" indent="-177800">
              <a:defRPr/>
            </a:pPr>
            <a:r>
              <a:rPr lang="fr-FR" sz="2000" b="1" dirty="0">
                <a:latin typeface="Agency FB" panose="020B0503020202020204" pitchFamily="34" charset="0"/>
              </a:rPr>
              <a:t>ST2S : Sciences et technologies de la santé et du social</a:t>
            </a:r>
          </a:p>
          <a:p>
            <a:pPr marL="177800" lvl="1" indent="-177800">
              <a:defRPr/>
            </a:pPr>
            <a:r>
              <a:rPr lang="fr-FR" sz="2000" b="1" dirty="0">
                <a:latin typeface="Agency FB" panose="020B0503020202020204" pitchFamily="34" charset="0"/>
              </a:rPr>
              <a:t>STL : Sciences et technologies de laboratoire</a:t>
            </a:r>
          </a:p>
          <a:p>
            <a:pPr marL="177800" lvl="1" indent="-177800">
              <a:defRPr/>
            </a:pPr>
            <a:r>
              <a:rPr lang="fr-FR" sz="2000" b="1" dirty="0">
                <a:latin typeface="Agency FB" panose="020B0503020202020204" pitchFamily="34" charset="0"/>
              </a:rPr>
              <a:t>STD2A : Sciences et technologies du design et des arts appliqués</a:t>
            </a:r>
          </a:p>
          <a:p>
            <a:pPr marL="177800" lvl="1" indent="-177800">
              <a:defRPr/>
            </a:pPr>
            <a:r>
              <a:rPr lang="fr-FR" sz="2000" b="1" dirty="0">
                <a:latin typeface="Agency FB" panose="020B0503020202020204" pitchFamily="34" charset="0"/>
              </a:rPr>
              <a:t>STI2D : Sciences et technologies de l’industrie et du développement durable</a:t>
            </a:r>
          </a:p>
          <a:p>
            <a:pPr marL="177800" lvl="1" indent="-177800">
              <a:defRPr/>
            </a:pPr>
            <a:r>
              <a:rPr lang="fr-FR" sz="2000" b="1" dirty="0">
                <a:latin typeface="Agency FB" panose="020B0503020202020204" pitchFamily="34" charset="0"/>
              </a:rPr>
              <a:t>STMG : Sciences et technologies du management et de la gestion</a:t>
            </a:r>
          </a:p>
          <a:p>
            <a:pPr marL="177800" lvl="1" indent="-177800">
              <a:defRPr/>
            </a:pPr>
            <a:r>
              <a:rPr lang="fr-FR" sz="2000" b="1" dirty="0">
                <a:latin typeface="Agency FB" panose="020B0503020202020204" pitchFamily="34" charset="0"/>
              </a:rPr>
              <a:t>STHR : Sciences et technologies de l’hôtellerie et de la restauration</a:t>
            </a:r>
          </a:p>
          <a:p>
            <a:pPr marL="177800" lvl="1" indent="-177800">
              <a:defRPr/>
            </a:pPr>
            <a:r>
              <a:rPr lang="fr-FR" sz="2000" b="1" dirty="0">
                <a:latin typeface="Agency FB" panose="020B0503020202020204" pitchFamily="34" charset="0"/>
              </a:rPr>
              <a:t>S2TMD : Sciences et techniques du théâtre, de la musique et de la danse</a:t>
            </a:r>
          </a:p>
          <a:p>
            <a:pPr marL="177800" lvl="1" indent="-177800">
              <a:defRPr/>
            </a:pPr>
            <a:r>
              <a:rPr lang="fr-FR" sz="2000" b="1" i="1" dirty="0">
                <a:latin typeface="Agency FB" panose="020B0503020202020204" pitchFamily="34" charset="0"/>
              </a:rPr>
              <a:t>STAV : Sciences et technologies de l’agronomie et du vivant (dans les lycées agricoles uniquement)</a:t>
            </a:r>
          </a:p>
        </p:txBody>
      </p:sp>
    </p:spTree>
    <p:extLst>
      <p:ext uri="{BB962C8B-B14F-4D97-AF65-F5344CB8AC3E}">
        <p14:creationId xmlns:p14="http://schemas.microsoft.com/office/powerpoint/2010/main" val="264031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9F86CDE7-7403-416A-9DF6-645F28BA1462}"/>
              </a:ext>
            </a:extLst>
          </p:cNvPr>
          <p:cNvSpPr txBox="1">
            <a:spLocks/>
          </p:cNvSpPr>
          <p:nvPr/>
        </p:nvSpPr>
        <p:spPr>
          <a:xfrm>
            <a:off x="2728448" y="2413652"/>
            <a:ext cx="6735104" cy="2030695"/>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2800" b="1" spc="-1">
                <a:solidFill>
                  <a:srgbClr val="000000"/>
                </a:solidFill>
                <a:uFill>
                  <a:solidFill>
                    <a:srgbClr val="FFFFFF"/>
                  </a:solidFill>
                </a:uFill>
                <a:latin typeface="Agency FB"/>
              </a:defRPr>
            </a:lvl1pPr>
          </a:lstStyle>
          <a:p>
            <a:r>
              <a:rPr lang="fr-FR" sz="4000" dirty="0"/>
              <a:t>La voie professionnelle</a:t>
            </a:r>
          </a:p>
        </p:txBody>
      </p:sp>
    </p:spTree>
    <p:extLst>
      <p:ext uri="{BB962C8B-B14F-4D97-AF65-F5344CB8AC3E}">
        <p14:creationId xmlns:p14="http://schemas.microsoft.com/office/powerpoint/2010/main" val="393603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6C9C32F0-F0C6-4FCF-A886-CBE81C4C4C9A}"/>
              </a:ext>
            </a:extLst>
          </p:cNvPr>
          <p:cNvSpPr txBox="1">
            <a:spLocks/>
          </p:cNvSpPr>
          <p:nvPr/>
        </p:nvSpPr>
        <p:spPr>
          <a:xfrm>
            <a:off x="3202330" y="221870"/>
            <a:ext cx="5741880" cy="602145"/>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3600" b="1" spc="-1">
                <a:solidFill>
                  <a:srgbClr val="000000"/>
                </a:solidFill>
                <a:uFill>
                  <a:solidFill>
                    <a:srgbClr val="FFFFFF"/>
                  </a:solidFill>
                </a:uFill>
                <a:latin typeface="Agency FB"/>
              </a:defRPr>
            </a:lvl1pPr>
          </a:lstStyle>
          <a:p>
            <a:r>
              <a:rPr lang="fr-FR" dirty="0"/>
              <a:t>Choisir la filière professionnelle</a:t>
            </a:r>
          </a:p>
        </p:txBody>
      </p:sp>
      <p:sp>
        <p:nvSpPr>
          <p:cNvPr id="8" name="Espace réservé du texte 2">
            <a:extLst>
              <a:ext uri="{FF2B5EF4-FFF2-40B4-BE49-F238E27FC236}">
                <a16:creationId xmlns:a16="http://schemas.microsoft.com/office/drawing/2014/main" id="{45AF9A59-F180-4359-BD60-EF67A3114CAB}"/>
              </a:ext>
            </a:extLst>
          </p:cNvPr>
          <p:cNvSpPr txBox="1">
            <a:spLocks/>
          </p:cNvSpPr>
          <p:nvPr/>
        </p:nvSpPr>
        <p:spPr>
          <a:xfrm>
            <a:off x="368110" y="1116070"/>
            <a:ext cx="5360886" cy="5221908"/>
          </a:xfrm>
          <a:prstGeom prst="rect">
            <a:avLst/>
          </a:prstGeom>
          <a:noFill/>
          <a:ln w="28575">
            <a:solidFill>
              <a:schemeClr val="tx1"/>
            </a:solidFill>
            <a:prstDash val="lgDash"/>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fr-FR" altLang="fr-FR" sz="2000" b="1" u="sng" dirty="0">
                <a:latin typeface="Agency FB" panose="020B0503020202020204" pitchFamily="34" charset="0"/>
              </a:rPr>
              <a:t>La formation peut être suivie :</a:t>
            </a:r>
          </a:p>
          <a:p>
            <a:pPr marL="0" indent="0" fontAlgn="base">
              <a:spcBef>
                <a:spcPts val="0"/>
              </a:spcBef>
              <a:buNone/>
            </a:pPr>
            <a:endParaRPr lang="fr-FR" altLang="fr-FR" sz="2000" b="1" dirty="0">
              <a:latin typeface="Agency FB" panose="020B0503020202020204" pitchFamily="34" charset="0"/>
            </a:endParaRPr>
          </a:p>
          <a:p>
            <a:pPr marL="342900" lvl="1" indent="-342900" fontAlgn="base">
              <a:spcBef>
                <a:spcPts val="0"/>
              </a:spcBef>
            </a:pPr>
            <a:r>
              <a:rPr lang="fr-FR" altLang="fr-FR" sz="2000" u="sng" dirty="0">
                <a:latin typeface="Agency FB" panose="020B0503020202020204" pitchFamily="34" charset="0"/>
              </a:rPr>
              <a:t>Soit sous statut scolaire</a:t>
            </a:r>
            <a:r>
              <a:rPr lang="fr-FR" altLang="fr-FR" sz="2000" dirty="0">
                <a:latin typeface="Agency FB" panose="020B0503020202020204" pitchFamily="34" charset="0"/>
              </a:rPr>
              <a:t> dans un lycée professionnel, avec des périodes de stages en entreprise chaque année</a:t>
            </a:r>
          </a:p>
          <a:p>
            <a:pPr marL="342900" lvl="1" indent="-342900" fontAlgn="base">
              <a:spcBef>
                <a:spcPts val="0"/>
              </a:spcBef>
            </a:pPr>
            <a:r>
              <a:rPr lang="fr-FR" altLang="fr-FR" sz="2000" u="sng" dirty="0">
                <a:latin typeface="Agency FB" panose="020B0503020202020204" pitchFamily="34" charset="0"/>
              </a:rPr>
              <a:t>Soit en apprentissage</a:t>
            </a:r>
            <a:r>
              <a:rPr lang="fr-FR" altLang="fr-FR" sz="2000" dirty="0">
                <a:latin typeface="Agency FB" panose="020B0503020202020204" pitchFamily="34" charset="0"/>
              </a:rPr>
              <a:t> dans un lycée professionnel ou dans un CFA, avec un contrat de travail auprès d’un employeur.</a:t>
            </a:r>
          </a:p>
          <a:p>
            <a:pPr marL="0" indent="0">
              <a:lnSpc>
                <a:spcPct val="100000"/>
              </a:lnSpc>
              <a:spcBef>
                <a:spcPts val="0"/>
              </a:spcBef>
              <a:buFont typeface="Wingdings" panose="05000000000000000000" pitchFamily="2" charset="2"/>
              <a:buChar char="§"/>
            </a:pPr>
            <a:endParaRPr lang="fr-FR" sz="2000" b="0" dirty="0">
              <a:latin typeface="Agency FB" panose="020B0503020202020204" pitchFamily="34" charset="0"/>
            </a:endParaRPr>
          </a:p>
          <a:p>
            <a:pPr marL="0" indent="0">
              <a:lnSpc>
                <a:spcPct val="100000"/>
              </a:lnSpc>
              <a:spcBef>
                <a:spcPts val="0"/>
              </a:spcBef>
              <a:buFont typeface="Wingdings" panose="05000000000000000000" pitchFamily="2" charset="2"/>
              <a:buChar char="§"/>
            </a:pPr>
            <a:r>
              <a:rPr lang="fr-FR" sz="2000" b="0" dirty="0">
                <a:latin typeface="Agency FB" panose="020B0503020202020204" pitchFamily="34" charset="0"/>
              </a:rPr>
              <a:t>Pratiquer, expérimenter, intérêt pour le concret</a:t>
            </a:r>
          </a:p>
          <a:p>
            <a:pPr marL="0" indent="0">
              <a:lnSpc>
                <a:spcPct val="100000"/>
              </a:lnSpc>
              <a:spcBef>
                <a:spcPts val="0"/>
              </a:spcBef>
              <a:buFont typeface="Wingdings" panose="05000000000000000000" pitchFamily="2" charset="2"/>
              <a:buChar char="§"/>
            </a:pPr>
            <a:endParaRPr lang="fr-FR" sz="2000" b="0" dirty="0">
              <a:latin typeface="Agency FB" panose="020B0503020202020204" pitchFamily="34" charset="0"/>
            </a:endParaRPr>
          </a:p>
          <a:p>
            <a:pPr marL="0" indent="0">
              <a:lnSpc>
                <a:spcPct val="100000"/>
              </a:lnSpc>
              <a:spcBef>
                <a:spcPts val="0"/>
              </a:spcBef>
              <a:buFont typeface="Wingdings" panose="05000000000000000000" pitchFamily="2" charset="2"/>
              <a:buChar char="§"/>
            </a:pPr>
            <a:r>
              <a:rPr lang="fr-FR" sz="2000" b="0" dirty="0">
                <a:latin typeface="Agency FB" panose="020B0503020202020204" pitchFamily="34" charset="0"/>
              </a:rPr>
              <a:t>Stages en entreprises</a:t>
            </a:r>
          </a:p>
          <a:p>
            <a:pPr marL="0" lvl="1" indent="0" fontAlgn="base">
              <a:spcBef>
                <a:spcPts val="0"/>
              </a:spcBef>
              <a:buNone/>
            </a:pPr>
            <a:endParaRPr lang="fr-FR" altLang="fr-FR" sz="2000" dirty="0">
              <a:latin typeface="Agency FB" panose="020B0503020202020204" pitchFamily="34" charset="0"/>
            </a:endParaRPr>
          </a:p>
          <a:p>
            <a:pPr marL="0" indent="0">
              <a:lnSpc>
                <a:spcPct val="100000"/>
              </a:lnSpc>
              <a:spcBef>
                <a:spcPts val="0"/>
              </a:spcBef>
              <a:buClr>
                <a:srgbClr val="000000"/>
              </a:buClr>
              <a:buSzPct val="45000"/>
              <a:buNone/>
            </a:pPr>
            <a:r>
              <a:rPr lang="fr-FR" sz="2000" b="1" u="sng" spc="-1" dirty="0">
                <a:solidFill>
                  <a:srgbClr val="000000"/>
                </a:solidFill>
                <a:latin typeface="Agency FB" panose="020B0503020202020204" pitchFamily="34" charset="0"/>
              </a:rPr>
              <a:t>Enseignements généraux</a:t>
            </a:r>
            <a:r>
              <a:rPr lang="fr-FR" sz="2000" b="1" spc="-1" dirty="0">
                <a:solidFill>
                  <a:srgbClr val="000000"/>
                </a:solidFill>
                <a:uFill>
                  <a:solidFill>
                    <a:srgbClr val="FFFFFF"/>
                  </a:solidFill>
                </a:uFill>
                <a:latin typeface="Agency FB" panose="020B0503020202020204" pitchFamily="34" charset="0"/>
              </a:rPr>
              <a:t> : </a:t>
            </a:r>
            <a:r>
              <a:rPr lang="fr-FR" sz="2000" spc="-1" dirty="0">
                <a:solidFill>
                  <a:srgbClr val="000000"/>
                </a:solidFill>
                <a:uFill>
                  <a:solidFill>
                    <a:srgbClr val="FFFFFF"/>
                  </a:solidFill>
                </a:uFill>
                <a:latin typeface="Agency FB" panose="020B0503020202020204" pitchFamily="34" charset="0"/>
              </a:rPr>
              <a:t>maths, P-C, français, H-G, langue vivante, prévention-santé-environnement, EPS, arts appliqués</a:t>
            </a:r>
          </a:p>
          <a:p>
            <a:pPr marL="0" indent="0">
              <a:lnSpc>
                <a:spcPct val="150000"/>
              </a:lnSpc>
              <a:spcBef>
                <a:spcPts val="0"/>
              </a:spcBef>
              <a:buClr>
                <a:srgbClr val="000000"/>
              </a:buClr>
              <a:buSzPct val="45000"/>
              <a:buNone/>
            </a:pPr>
            <a:endParaRPr lang="fr-FR" sz="2000" b="1" spc="-1" dirty="0">
              <a:solidFill>
                <a:srgbClr val="000000"/>
              </a:solidFill>
              <a:uFill>
                <a:solidFill>
                  <a:srgbClr val="FFFFFF"/>
                </a:solidFill>
              </a:uFill>
              <a:latin typeface="Agency FB" panose="020B0503020202020204" pitchFamily="34" charset="0"/>
            </a:endParaRPr>
          </a:p>
          <a:p>
            <a:pPr marL="0" indent="0">
              <a:lnSpc>
                <a:spcPct val="100000"/>
              </a:lnSpc>
              <a:spcBef>
                <a:spcPts val="0"/>
              </a:spcBef>
              <a:buClr>
                <a:srgbClr val="000000"/>
              </a:buClr>
              <a:buSzPct val="45000"/>
              <a:buNone/>
            </a:pPr>
            <a:r>
              <a:rPr lang="fr-FR" sz="2000" b="1" u="sng" spc="-1" dirty="0">
                <a:solidFill>
                  <a:srgbClr val="000000"/>
                </a:solidFill>
                <a:latin typeface="Agency FB" panose="020B0503020202020204" pitchFamily="34" charset="0"/>
              </a:rPr>
              <a:t>Enseignements professionnels : </a:t>
            </a:r>
            <a:r>
              <a:rPr lang="fr-FR" sz="2000" spc="-1" dirty="0">
                <a:solidFill>
                  <a:srgbClr val="000000"/>
                </a:solidFill>
                <a:uFill>
                  <a:solidFill>
                    <a:srgbClr val="FFFFFF"/>
                  </a:solidFill>
                </a:uFill>
                <a:latin typeface="Agency FB" panose="020B0503020202020204" pitchFamily="34" charset="0"/>
              </a:rPr>
              <a:t>cours, travaux pratiques, travaux en atelier, en intérieur ou en extérieur</a:t>
            </a:r>
            <a:endParaRPr lang="fr-FR" sz="2000" b="1" spc="-1" dirty="0">
              <a:solidFill>
                <a:srgbClr val="000000"/>
              </a:solidFill>
              <a:uFill>
                <a:solidFill>
                  <a:srgbClr val="FFFFFF"/>
                </a:solidFill>
              </a:uFill>
              <a:latin typeface="Agency FB" panose="020B0503020202020204" pitchFamily="34" charset="0"/>
            </a:endParaRPr>
          </a:p>
          <a:p>
            <a:pPr lvl="1" fontAlgn="base">
              <a:spcAft>
                <a:spcPct val="0"/>
              </a:spcAft>
            </a:pPr>
            <a:endParaRPr lang="fr-FR" altLang="fr-FR" sz="2000" dirty="0">
              <a:latin typeface="Agency FB" panose="020B0503020202020204" pitchFamily="34" charset="0"/>
            </a:endParaRPr>
          </a:p>
        </p:txBody>
      </p:sp>
      <p:pic>
        <p:nvPicPr>
          <p:cNvPr id="5" name="Espace réservé du contenu 4" descr="Une image contenant texte, capture d’écran, Police, nombre&#10;&#10;Description générée automatiquement">
            <a:extLst>
              <a:ext uri="{FF2B5EF4-FFF2-40B4-BE49-F238E27FC236}">
                <a16:creationId xmlns:a16="http://schemas.microsoft.com/office/drawing/2014/main" id="{2F8CEE9D-EDAB-2362-452A-431E625621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3270" y="1414222"/>
            <a:ext cx="5638653" cy="4920835"/>
          </a:xfrm>
        </p:spPr>
      </p:pic>
    </p:spTree>
    <p:extLst>
      <p:ext uri="{BB962C8B-B14F-4D97-AF65-F5344CB8AC3E}">
        <p14:creationId xmlns:p14="http://schemas.microsoft.com/office/powerpoint/2010/main" val="1355050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2"/>
          <p:cNvSpPr/>
          <p:nvPr/>
        </p:nvSpPr>
        <p:spPr>
          <a:xfrm>
            <a:off x="398994" y="4132388"/>
            <a:ext cx="10786680" cy="5174640"/>
          </a:xfrm>
          <a:solidFill>
            <a:srgbClr val="FFD653"/>
          </a:solidFill>
          <a:ln w="28440" cap="rnd">
            <a:solidFill>
              <a:schemeClr val="bg1">
                <a:lumMod val="65000"/>
              </a:schemeClr>
            </a:solidFill>
            <a:custDash>
              <a:ds d="800000" sp="300000"/>
            </a:custDash>
            <a:round/>
          </a:ln>
        </p:spPr>
        <p:style>
          <a:lnRef idx="0">
            <a:scrgbClr r="0" g="0" b="0"/>
          </a:lnRef>
          <a:fillRef idx="0">
            <a:scrgbClr r="0" g="0" b="0"/>
          </a:fillRef>
          <a:effectRef idx="0">
            <a:scrgbClr r="0" g="0" b="0"/>
          </a:effectRef>
          <a:fontRef idx="minor"/>
        </p:style>
        <p:txBody>
          <a:bodyPr/>
          <a:lstStyle/>
          <a:p>
            <a:endParaRPr lang="fr-FR"/>
          </a:p>
        </p:txBody>
      </p:sp>
      <p:sp>
        <p:nvSpPr>
          <p:cNvPr id="348" name="CustomShape 3"/>
          <p:cNvSpPr/>
          <p:nvPr/>
        </p:nvSpPr>
        <p:spPr>
          <a:xfrm>
            <a:off x="755760" y="1138336"/>
            <a:ext cx="10680480" cy="4732916"/>
          </a:xfrm>
          <a:prstGeom prst="rect">
            <a:avLst/>
          </a:prstGeom>
          <a:noFill/>
          <a:ln w="28440" cap="rnd">
            <a:solidFill>
              <a:schemeClr val="tx1"/>
            </a:solidFill>
            <a:custDash>
              <a:ds d="800000" sp="300000"/>
            </a:custDash>
            <a:round/>
          </a:ln>
        </p:spPr>
        <p:style>
          <a:lnRef idx="0">
            <a:scrgbClr r="0" g="0" b="0"/>
          </a:lnRef>
          <a:fillRef idx="0">
            <a:scrgbClr r="0" g="0" b="0"/>
          </a:fillRef>
          <a:effectRef idx="0">
            <a:scrgbClr r="0" g="0" b="0"/>
          </a:effectRef>
          <a:fontRef idx="minor"/>
        </p:style>
        <p:txBody>
          <a:bodyPr lIns="90000" tIns="45000" rIns="90000" bIns="45000" anchor="ctr"/>
          <a:lstStyle/>
          <a:p>
            <a:pPr marL="720">
              <a:lnSpc>
                <a:spcPct val="90000"/>
              </a:lnSpc>
              <a:buClr>
                <a:srgbClr val="000000"/>
              </a:buClr>
            </a:pPr>
            <a:r>
              <a:rPr lang="fr-FR" sz="2400" b="1" spc="-1" dirty="0">
                <a:solidFill>
                  <a:srgbClr val="000000"/>
                </a:solidFill>
                <a:highlight>
                  <a:srgbClr val="FFAFDD"/>
                </a:highlight>
                <a:uFill>
                  <a:solidFill>
                    <a:srgbClr val="FFFFFF"/>
                  </a:solidFill>
                </a:uFill>
                <a:latin typeface="Agency FB"/>
              </a:rPr>
              <a:t>Pour tous les élèves entrant au lycée professionnel : </a:t>
            </a:r>
          </a:p>
          <a:p>
            <a:pPr marL="720">
              <a:lnSpc>
                <a:spcPct val="90000"/>
              </a:lnSpc>
              <a:buClr>
                <a:srgbClr val="000000"/>
              </a:buClr>
            </a:pPr>
            <a:endParaRPr lang="fr-FR" sz="2400" b="1" spc="-1" dirty="0">
              <a:solidFill>
                <a:srgbClr val="000000"/>
              </a:solidFill>
              <a:uFill>
                <a:solidFill>
                  <a:srgbClr val="FFFFFF"/>
                </a:solidFill>
              </a:uFill>
              <a:latin typeface="Agency FB"/>
            </a:endParaRPr>
          </a:p>
          <a:p>
            <a:pPr marL="228600" indent="-227880">
              <a:lnSpc>
                <a:spcPct val="90000"/>
              </a:lnSpc>
              <a:buClr>
                <a:srgbClr val="000000"/>
              </a:buClr>
              <a:buFont typeface="Arial"/>
              <a:buChar char="•"/>
            </a:pPr>
            <a:r>
              <a:rPr lang="fr-FR" sz="2400" b="1" u="sng" spc="-1" dirty="0">
                <a:solidFill>
                  <a:srgbClr val="000000"/>
                </a:solidFill>
                <a:latin typeface="Agency FB"/>
              </a:rPr>
              <a:t>Tests numériques de positionnement :</a:t>
            </a:r>
            <a:r>
              <a:rPr lang="fr-FR" sz="2400" b="1" spc="-1" dirty="0">
                <a:solidFill>
                  <a:srgbClr val="000000"/>
                </a:solidFill>
                <a:latin typeface="Agency FB"/>
              </a:rPr>
              <a:t> </a:t>
            </a:r>
            <a:r>
              <a:rPr lang="fr-FR" sz="2400" spc="-1" dirty="0">
                <a:solidFill>
                  <a:srgbClr val="000000"/>
                </a:solidFill>
                <a:uFill>
                  <a:solidFill>
                    <a:srgbClr val="FFFFFF"/>
                  </a:solidFill>
                </a:uFill>
                <a:latin typeface="Agency FB"/>
              </a:rPr>
              <a:t>français et mathématiques </a:t>
            </a:r>
          </a:p>
          <a:p>
            <a:pPr marL="457920" lvl="1">
              <a:lnSpc>
                <a:spcPct val="90000"/>
              </a:lnSpc>
              <a:buClr>
                <a:srgbClr val="000000"/>
              </a:buClr>
            </a:pPr>
            <a:endParaRPr lang="fr-FR" sz="2400" spc="-1" dirty="0">
              <a:solidFill>
                <a:srgbClr val="000000"/>
              </a:solidFill>
              <a:uFill>
                <a:solidFill>
                  <a:srgbClr val="FFFFFF"/>
                </a:solidFill>
              </a:uFill>
              <a:latin typeface="Agency FB"/>
            </a:endParaRPr>
          </a:p>
          <a:p>
            <a:pPr>
              <a:lnSpc>
                <a:spcPct val="90000"/>
              </a:lnSpc>
            </a:pPr>
            <a:endParaRPr lang="fr-FR" sz="1800" b="0" strike="noStrike" spc="-1" dirty="0">
              <a:solidFill>
                <a:srgbClr val="000000"/>
              </a:solidFill>
              <a:uFill>
                <a:solidFill>
                  <a:srgbClr val="FFFFFF"/>
                </a:solidFill>
              </a:uFill>
              <a:latin typeface="Arial"/>
            </a:endParaRPr>
          </a:p>
          <a:p>
            <a:pPr marL="720">
              <a:lnSpc>
                <a:spcPct val="90000"/>
              </a:lnSpc>
              <a:buClr>
                <a:srgbClr val="000000"/>
              </a:buClr>
            </a:pPr>
            <a:r>
              <a:rPr lang="fr-FR" sz="2400" b="1" strike="noStrike" spc="-1" dirty="0">
                <a:solidFill>
                  <a:srgbClr val="000000"/>
                </a:solidFill>
                <a:uFill>
                  <a:solidFill>
                    <a:srgbClr val="FFFFFF"/>
                  </a:solidFill>
                </a:uFill>
                <a:latin typeface="Agency FB"/>
              </a:rPr>
              <a:t>=&gt; </a:t>
            </a:r>
            <a:r>
              <a:rPr lang="fr-FR" sz="2400" strike="noStrike" spc="-1" dirty="0">
                <a:solidFill>
                  <a:srgbClr val="000000"/>
                </a:solidFill>
                <a:uFill>
                  <a:solidFill>
                    <a:srgbClr val="FFFFFF"/>
                  </a:solidFill>
                </a:uFill>
                <a:latin typeface="Agency FB"/>
              </a:rPr>
              <a:t>Profil individuel de chaque élève : niveau selon le degré de maîtrise dans chaque sous-ensemble de connaissances et de compétences évalué</a:t>
            </a:r>
            <a:endParaRPr lang="fr-FR" sz="1800" strike="noStrike" spc="-1" dirty="0">
              <a:solidFill>
                <a:srgbClr val="000000"/>
              </a:solidFill>
              <a:uFill>
                <a:solidFill>
                  <a:srgbClr val="FFFFFF"/>
                </a:solidFill>
              </a:uFill>
              <a:latin typeface="Arial"/>
            </a:endParaRPr>
          </a:p>
          <a:p>
            <a:pPr>
              <a:lnSpc>
                <a:spcPct val="90000"/>
              </a:lnSpc>
            </a:pPr>
            <a:endParaRPr lang="fr-FR" sz="1800" b="0" strike="noStrike" spc="-1" dirty="0">
              <a:solidFill>
                <a:srgbClr val="000000"/>
              </a:solidFill>
              <a:uFill>
                <a:solidFill>
                  <a:srgbClr val="FFFFFF"/>
                </a:solidFill>
              </a:uFill>
              <a:latin typeface="Arial"/>
            </a:endParaRPr>
          </a:p>
          <a:p>
            <a:pPr marL="228600" indent="-227880">
              <a:lnSpc>
                <a:spcPct val="90000"/>
              </a:lnSpc>
              <a:buClr>
                <a:srgbClr val="000000"/>
              </a:buClr>
              <a:buFont typeface="Arial"/>
              <a:buChar char="•"/>
            </a:pPr>
            <a:r>
              <a:rPr lang="fr-FR" sz="2400" b="0" strike="noStrike" spc="-1" dirty="0">
                <a:solidFill>
                  <a:srgbClr val="000000"/>
                </a:solidFill>
                <a:uFill>
                  <a:solidFill>
                    <a:srgbClr val="FFFFFF"/>
                  </a:solidFill>
                </a:uFill>
                <a:latin typeface="Agency FB"/>
              </a:rPr>
              <a:t>Accompagnement personnalisé et adapté construit à partir de ce profil</a:t>
            </a:r>
          </a:p>
          <a:p>
            <a:pPr marL="228600" indent="-227880">
              <a:lnSpc>
                <a:spcPct val="90000"/>
              </a:lnSpc>
              <a:buClr>
                <a:srgbClr val="000000"/>
              </a:buClr>
              <a:buFont typeface="Arial"/>
              <a:buChar char="•"/>
            </a:pPr>
            <a:endParaRPr lang="fr-FR" sz="2400" spc="-1" dirty="0">
              <a:solidFill>
                <a:srgbClr val="000000"/>
              </a:solidFill>
              <a:uFill>
                <a:solidFill>
                  <a:srgbClr val="FFFFFF"/>
                </a:solidFill>
              </a:uFill>
              <a:latin typeface="Agency FB"/>
            </a:endParaRPr>
          </a:p>
          <a:p>
            <a:pPr marL="228600" indent="-227880">
              <a:lnSpc>
                <a:spcPct val="90000"/>
              </a:lnSpc>
              <a:buClr>
                <a:srgbClr val="000000"/>
              </a:buClr>
              <a:buFont typeface="Arial"/>
              <a:buChar char="•"/>
            </a:pPr>
            <a:r>
              <a:rPr lang="fr-FR" sz="2400" b="1" u="sng" strike="noStrike" spc="-1" dirty="0">
                <a:solidFill>
                  <a:srgbClr val="000000"/>
                </a:solidFill>
                <a:latin typeface="Agency FB"/>
              </a:rPr>
              <a:t>Stages en entreprise </a:t>
            </a:r>
            <a:r>
              <a:rPr lang="fr-FR" sz="2400" b="1" u="sng" strike="noStrike" spc="-1" dirty="0">
                <a:solidFill>
                  <a:srgbClr val="000000"/>
                </a:solidFill>
                <a:uFill>
                  <a:solidFill>
                    <a:srgbClr val="FFFFFF"/>
                  </a:solidFill>
                </a:uFill>
                <a:latin typeface="Agency FB"/>
              </a:rPr>
              <a:t>: </a:t>
            </a:r>
            <a:r>
              <a:rPr lang="fr-FR" sz="2400" b="0" strike="noStrike" spc="-1" dirty="0">
                <a:solidFill>
                  <a:srgbClr val="000000"/>
                </a:solidFill>
                <a:uFill>
                  <a:solidFill>
                    <a:srgbClr val="FFFFFF"/>
                  </a:solidFill>
                </a:uFill>
                <a:latin typeface="Agency FB"/>
              </a:rPr>
              <a:t>Périodes de Formation en Milieu Professionnel (PFMP) variant de 6 à 8 semaines par an. Une allocation de stage est versée par l’Etat : de 10 euros (1</a:t>
            </a:r>
            <a:r>
              <a:rPr lang="fr-FR" sz="2400" b="0" strike="noStrike" spc="-1" baseline="30000" dirty="0">
                <a:solidFill>
                  <a:srgbClr val="000000"/>
                </a:solidFill>
                <a:uFill>
                  <a:solidFill>
                    <a:srgbClr val="FFFFFF"/>
                  </a:solidFill>
                </a:uFill>
                <a:latin typeface="Agency FB"/>
              </a:rPr>
              <a:t>ère</a:t>
            </a:r>
            <a:r>
              <a:rPr lang="fr-FR" sz="2400" b="0" strike="noStrike" spc="-1" dirty="0">
                <a:solidFill>
                  <a:srgbClr val="000000"/>
                </a:solidFill>
                <a:uFill>
                  <a:solidFill>
                    <a:srgbClr val="FFFFFF"/>
                  </a:solidFill>
                </a:uFill>
                <a:latin typeface="Agency FB"/>
              </a:rPr>
              <a:t> CAP/2</a:t>
            </a:r>
            <a:r>
              <a:rPr lang="fr-FR" sz="2400" b="0" strike="noStrike" spc="-1" baseline="30000" dirty="0">
                <a:solidFill>
                  <a:srgbClr val="000000"/>
                </a:solidFill>
                <a:uFill>
                  <a:solidFill>
                    <a:srgbClr val="FFFFFF"/>
                  </a:solidFill>
                </a:uFill>
                <a:latin typeface="Agency FB"/>
              </a:rPr>
              <a:t>nde</a:t>
            </a:r>
            <a:r>
              <a:rPr lang="fr-FR" sz="2400" b="0" strike="noStrike" spc="-1" dirty="0">
                <a:solidFill>
                  <a:srgbClr val="000000"/>
                </a:solidFill>
                <a:uFill>
                  <a:solidFill>
                    <a:srgbClr val="FFFFFF"/>
                  </a:solidFill>
                </a:uFill>
                <a:latin typeface="Agency FB"/>
              </a:rPr>
              <a:t> pro), 15 euros (T.CAP/1</a:t>
            </a:r>
            <a:r>
              <a:rPr lang="fr-FR" sz="2400" b="0" strike="noStrike" spc="-1" baseline="30000" dirty="0">
                <a:solidFill>
                  <a:srgbClr val="000000"/>
                </a:solidFill>
                <a:uFill>
                  <a:solidFill>
                    <a:srgbClr val="FFFFFF"/>
                  </a:solidFill>
                </a:uFill>
                <a:latin typeface="Agency FB"/>
              </a:rPr>
              <a:t>ère</a:t>
            </a:r>
            <a:r>
              <a:rPr lang="fr-FR" sz="2400" b="0" strike="noStrike" spc="-1" dirty="0">
                <a:solidFill>
                  <a:srgbClr val="000000"/>
                </a:solidFill>
                <a:uFill>
                  <a:solidFill>
                    <a:srgbClr val="FFFFFF"/>
                  </a:solidFill>
                </a:uFill>
                <a:latin typeface="Agency FB"/>
              </a:rPr>
              <a:t> bac pro), </a:t>
            </a:r>
            <a:r>
              <a:rPr lang="fr-FR" sz="2400" spc="-1" dirty="0">
                <a:solidFill>
                  <a:srgbClr val="000000"/>
                </a:solidFill>
                <a:uFill>
                  <a:solidFill>
                    <a:srgbClr val="FFFFFF"/>
                  </a:solidFill>
                </a:uFill>
                <a:latin typeface="Agency FB"/>
              </a:rPr>
              <a:t>2</a:t>
            </a:r>
            <a:r>
              <a:rPr lang="fr-FR" sz="2400" b="0" strike="noStrike" spc="-1" dirty="0">
                <a:solidFill>
                  <a:srgbClr val="000000"/>
                </a:solidFill>
                <a:uFill>
                  <a:solidFill>
                    <a:srgbClr val="FFFFFF"/>
                  </a:solidFill>
                </a:uFill>
                <a:latin typeface="Agency FB"/>
              </a:rPr>
              <a:t>0 euros (T. bac pro) par jour. </a:t>
            </a:r>
            <a:endParaRPr lang="fr-FR" sz="1800" b="0" strike="noStrike" spc="-1" dirty="0">
              <a:solidFill>
                <a:srgbClr val="000000"/>
              </a:solidFill>
              <a:uFill>
                <a:solidFill>
                  <a:srgbClr val="FFFFFF"/>
                </a:solidFill>
              </a:uFill>
              <a:latin typeface="Arial"/>
            </a:endParaRPr>
          </a:p>
        </p:txBody>
      </p:sp>
      <p:sp>
        <p:nvSpPr>
          <p:cNvPr id="5" name="Titre 1">
            <a:extLst>
              <a:ext uri="{FF2B5EF4-FFF2-40B4-BE49-F238E27FC236}">
                <a16:creationId xmlns:a16="http://schemas.microsoft.com/office/drawing/2014/main" id="{C1A77051-1ACF-4186-9B40-5204C202C9A5}"/>
              </a:ext>
            </a:extLst>
          </p:cNvPr>
          <p:cNvSpPr txBox="1">
            <a:spLocks/>
          </p:cNvSpPr>
          <p:nvPr/>
        </p:nvSpPr>
        <p:spPr>
          <a:xfrm>
            <a:off x="2886145" y="302445"/>
            <a:ext cx="5812377" cy="602145"/>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3600" b="1" spc="-1">
                <a:solidFill>
                  <a:srgbClr val="000000"/>
                </a:solidFill>
                <a:uFill>
                  <a:solidFill>
                    <a:srgbClr val="FFFFFF"/>
                  </a:solidFill>
                </a:uFill>
                <a:latin typeface="Agency FB"/>
              </a:defRPr>
            </a:lvl1pPr>
          </a:lstStyle>
          <a:p>
            <a:r>
              <a:rPr lang="fr-FR" dirty="0"/>
              <a:t>Choisir la filière professionnelle</a:t>
            </a:r>
          </a:p>
        </p:txBody>
      </p:sp>
    </p:spTree>
    <p:extLst>
      <p:ext uri="{BB962C8B-B14F-4D97-AF65-F5344CB8AC3E}">
        <p14:creationId xmlns:p14="http://schemas.microsoft.com/office/powerpoint/2010/main" val="21955269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2"/>
          <p:cNvSpPr/>
          <p:nvPr/>
        </p:nvSpPr>
        <p:spPr>
          <a:xfrm>
            <a:off x="327180" y="960872"/>
            <a:ext cx="11537640" cy="5715980"/>
          </a:xfrm>
          <a:prstGeom prst="rect">
            <a:avLst/>
          </a:prstGeom>
          <a:noFill/>
          <a:ln w="28440" cap="rnd">
            <a:solidFill>
              <a:schemeClr val="tx1"/>
            </a:solidFill>
            <a:custDash>
              <a:ds d="800000" sp="300000"/>
            </a:custDash>
            <a:round/>
          </a:ln>
        </p:spPr>
        <p:style>
          <a:lnRef idx="0">
            <a:scrgbClr r="0" g="0" b="0"/>
          </a:lnRef>
          <a:fillRef idx="0">
            <a:scrgbClr r="0" g="0" b="0"/>
          </a:fillRef>
          <a:effectRef idx="0">
            <a:scrgbClr r="0" g="0" b="0"/>
          </a:effectRef>
          <a:fontRef idx="minor"/>
        </p:style>
        <p:txBody>
          <a:bodyPr lIns="90000" tIns="45000" rIns="90000" bIns="45000" anchor="ctr"/>
          <a:lstStyle/>
          <a:p>
            <a:r>
              <a:rPr lang="fr-FR" sz="2400" b="1" u="sng" strike="noStrike" spc="-1" dirty="0">
                <a:solidFill>
                  <a:srgbClr val="000000"/>
                </a:solidFill>
                <a:latin typeface="Agency FB" panose="020B0503020202020204" pitchFamily="34" charset="0"/>
              </a:rPr>
              <a:t>La </a:t>
            </a:r>
            <a:r>
              <a:rPr lang="fr-FR" sz="2400" b="1" u="sng" strike="noStrike" spc="-1" dirty="0" err="1">
                <a:solidFill>
                  <a:srgbClr val="000000"/>
                </a:solidFill>
                <a:latin typeface="Agency FB" panose="020B0503020202020204" pitchFamily="34" charset="0"/>
              </a:rPr>
              <a:t>co</a:t>
            </a:r>
            <a:r>
              <a:rPr lang="fr-FR" sz="2400" b="1" u="sng" strike="noStrike" spc="-1" dirty="0">
                <a:solidFill>
                  <a:srgbClr val="000000"/>
                </a:solidFill>
                <a:latin typeface="Agency FB" panose="020B0503020202020204" pitchFamily="34" charset="0"/>
              </a:rPr>
              <a:t>-intervention pour donner plus de sens aux enseignements généraux</a:t>
            </a:r>
          </a:p>
          <a:p>
            <a:endParaRPr lang="fr-FR" sz="2400" b="1" u="sng" strike="noStrike" spc="-1" dirty="0">
              <a:solidFill>
                <a:srgbClr val="000000"/>
              </a:solidFill>
              <a:latin typeface="Agency FB" panose="020B0503020202020204" pitchFamily="34" charset="0"/>
            </a:endParaRPr>
          </a:p>
          <a:p>
            <a:pPr>
              <a:buFont typeface="Arial" panose="020B0604020202020204" pitchFamily="34" charset="0"/>
              <a:buChar char="•"/>
              <a:defRPr/>
            </a:pPr>
            <a:r>
              <a:rPr lang="fr-FR" sz="2400" b="0" u="sng" strike="noStrike" spc="-1" dirty="0">
                <a:solidFill>
                  <a:srgbClr val="000000"/>
                </a:solidFill>
                <a:latin typeface="Agency FB" panose="020B0503020202020204" pitchFamily="34" charset="0"/>
              </a:rPr>
              <a:t>L’objectif :</a:t>
            </a:r>
            <a:r>
              <a:rPr lang="fr-FR" sz="2400" b="0" strike="noStrike" spc="-1" dirty="0">
                <a:solidFill>
                  <a:srgbClr val="000000"/>
                </a:solidFill>
                <a:uFill>
                  <a:solidFill>
                    <a:srgbClr val="FFFFFF"/>
                  </a:solidFill>
                </a:uFill>
                <a:latin typeface="Agency FB" panose="020B0503020202020204" pitchFamily="34" charset="0"/>
              </a:rPr>
              <a:t> </a:t>
            </a:r>
            <a:r>
              <a:rPr lang="fr-FR" sz="2400" dirty="0">
                <a:latin typeface="Agency FB" panose="020B0503020202020204" pitchFamily="34" charset="0"/>
              </a:rPr>
              <a:t>des professeurs d’enseignements généraux et professionnels animent ensemble les séances de travail </a:t>
            </a:r>
            <a:endParaRPr lang="fr-FR" sz="2400" b="0" strike="noStrike" spc="-1" dirty="0">
              <a:solidFill>
                <a:srgbClr val="000000"/>
              </a:solidFill>
              <a:uFill>
                <a:solidFill>
                  <a:srgbClr val="FFFFFF"/>
                </a:solidFill>
              </a:uFill>
              <a:latin typeface="Agency FB" panose="020B0503020202020204" pitchFamily="34" charset="0"/>
            </a:endParaRPr>
          </a:p>
          <a:p>
            <a:endParaRPr lang="fr-FR" sz="2400" b="0" strike="noStrike" spc="-1" dirty="0">
              <a:solidFill>
                <a:srgbClr val="000000"/>
              </a:solidFill>
              <a:uFill>
                <a:solidFill>
                  <a:srgbClr val="FFFFFF"/>
                </a:solidFill>
              </a:uFill>
              <a:latin typeface="Agency FB" panose="020B0503020202020204" pitchFamily="34" charset="0"/>
            </a:endParaRPr>
          </a:p>
          <a:p>
            <a:r>
              <a:rPr lang="fr-FR" sz="2400" b="1" u="sng" spc="-1" dirty="0">
                <a:solidFill>
                  <a:srgbClr val="000000"/>
                </a:solidFill>
                <a:latin typeface="Agency FB" panose="020B0503020202020204" pitchFamily="34" charset="0"/>
              </a:rPr>
              <a:t>Un</a:t>
            </a:r>
            <a:r>
              <a:rPr lang="fr-FR" sz="2400" b="1" u="sng" strike="noStrike" spc="-1" dirty="0">
                <a:solidFill>
                  <a:srgbClr val="000000"/>
                </a:solidFill>
                <a:latin typeface="Agency FB" panose="020B0503020202020204" pitchFamily="34" charset="0"/>
              </a:rPr>
              <a:t> chef-d’œuvre à réaliser </a:t>
            </a:r>
          </a:p>
          <a:p>
            <a:endParaRPr lang="fr-FR" sz="2400" b="1" u="sng" strike="noStrike" spc="-1" dirty="0">
              <a:solidFill>
                <a:srgbClr val="000000"/>
              </a:solidFill>
              <a:latin typeface="Agency FB" panose="020B0503020202020204" pitchFamily="34" charset="0"/>
            </a:endParaRPr>
          </a:p>
          <a:p>
            <a:pPr marL="0" lvl="1">
              <a:buClr>
                <a:srgbClr val="000000"/>
              </a:buClr>
              <a:buFont typeface="Arial" panose="020B0604020202020204" pitchFamily="34" charset="0"/>
              <a:buChar char="•"/>
            </a:pPr>
            <a:r>
              <a:rPr lang="fr-FR" sz="2400" b="0" strike="noStrike" spc="-1" dirty="0">
                <a:solidFill>
                  <a:srgbClr val="000000"/>
                </a:solidFill>
                <a:uFill>
                  <a:solidFill>
                    <a:srgbClr val="FFFFFF"/>
                  </a:solidFill>
                </a:uFill>
                <a:latin typeface="Agency FB" panose="020B0503020202020204" pitchFamily="34" charset="0"/>
              </a:rPr>
              <a:t>Tout au long de son parcours au lycée professionnel, le lycéen prépare individuellement ou collectivement un « chef d’œuvre » qu’il présente à la fin de l’année de terminale devant un jury</a:t>
            </a:r>
            <a:r>
              <a:rPr lang="fr-FR" sz="2400" spc="-1" dirty="0">
                <a:solidFill>
                  <a:srgbClr val="000000"/>
                </a:solidFill>
                <a:uFill>
                  <a:solidFill>
                    <a:srgbClr val="FFFFFF"/>
                  </a:solidFill>
                </a:uFill>
                <a:latin typeface="Agency FB" panose="020B0503020202020204" pitchFamily="34" charset="0"/>
              </a:rPr>
              <a:t> : par exemple un journal, un site internet, organiser un salon, un décor etc….</a:t>
            </a:r>
            <a:endParaRPr lang="fr-FR" sz="2400" b="0" strike="noStrike" spc="-1" dirty="0">
              <a:solidFill>
                <a:srgbClr val="000000"/>
              </a:solidFill>
              <a:uFill>
                <a:solidFill>
                  <a:srgbClr val="FFFFFF"/>
                </a:solidFill>
              </a:uFill>
              <a:latin typeface="Agency FB" panose="020B0503020202020204" pitchFamily="34" charset="0"/>
            </a:endParaRPr>
          </a:p>
          <a:p>
            <a:r>
              <a:rPr lang="fr-FR" sz="2400" b="1" u="sng" strike="noStrike" spc="-1" dirty="0">
                <a:solidFill>
                  <a:srgbClr val="000000"/>
                </a:solidFill>
                <a:latin typeface="Agency FB" panose="020B0503020202020204" pitchFamily="34" charset="0"/>
              </a:rPr>
              <a:t>La mise en place des </a:t>
            </a:r>
            <a:r>
              <a:rPr lang="fr-FR" sz="2400" b="1" u="sng" strike="noStrike" spc="-1" dirty="0">
                <a:solidFill>
                  <a:srgbClr val="FF0000"/>
                </a:solidFill>
                <a:latin typeface="Agency FB" panose="020B0503020202020204" pitchFamily="34" charset="0"/>
              </a:rPr>
              <a:t>familles de métiers en bac professionnel </a:t>
            </a:r>
            <a:r>
              <a:rPr lang="fr-FR" sz="2400" b="1" u="sng" strike="noStrike" spc="-1" dirty="0">
                <a:solidFill>
                  <a:srgbClr val="000000"/>
                </a:solidFill>
                <a:latin typeface="Agency FB" panose="020B0503020202020204" pitchFamily="34" charset="0"/>
              </a:rPr>
              <a:t>depuis la rentrée 2019 progressivement</a:t>
            </a:r>
          </a:p>
          <a:p>
            <a:pPr marL="0" lvl="1">
              <a:buClr>
                <a:srgbClr val="000000"/>
              </a:buClr>
              <a:buFont typeface="Arial"/>
              <a:buChar char="•"/>
            </a:pPr>
            <a:endParaRPr lang="fr-FR" sz="2400" b="0" strike="noStrike" spc="-1" dirty="0">
              <a:solidFill>
                <a:srgbClr val="000000"/>
              </a:solidFill>
              <a:uFill>
                <a:solidFill>
                  <a:srgbClr val="FFFFFF"/>
                </a:solidFill>
              </a:uFill>
              <a:latin typeface="Agency FB" panose="020B0503020202020204" pitchFamily="34" charset="0"/>
            </a:endParaRPr>
          </a:p>
          <a:p>
            <a:pPr marL="0" lvl="1">
              <a:buClr>
                <a:srgbClr val="000000"/>
              </a:buClr>
              <a:buFont typeface="Arial" panose="020B0604020202020204" pitchFamily="34" charset="0"/>
              <a:buChar char="•"/>
            </a:pPr>
            <a:r>
              <a:rPr lang="fr-FR" sz="2400" b="0" strike="noStrike" spc="-1" dirty="0">
                <a:solidFill>
                  <a:srgbClr val="000000"/>
                </a:solidFill>
                <a:highlight>
                  <a:srgbClr val="FFFF00"/>
                </a:highlight>
                <a:uFill>
                  <a:solidFill>
                    <a:srgbClr val="FFFFFF"/>
                  </a:solidFill>
                </a:uFill>
                <a:latin typeface="Agency FB" panose="020B0503020202020204" pitchFamily="34" charset="0"/>
              </a:rPr>
              <a:t>L</a:t>
            </a:r>
            <a:r>
              <a:rPr lang="fr-FR" sz="2400" spc="-1" dirty="0">
                <a:solidFill>
                  <a:srgbClr val="000000"/>
                </a:solidFill>
                <a:highlight>
                  <a:srgbClr val="FFFF00"/>
                </a:highlight>
                <a:uFill>
                  <a:solidFill>
                    <a:srgbClr val="FFFFFF"/>
                  </a:solidFill>
                </a:uFill>
                <a:latin typeface="Agency FB" panose="020B0503020202020204" pitchFamily="34" charset="0"/>
              </a:rPr>
              <a:t>es élèves de 3</a:t>
            </a:r>
            <a:r>
              <a:rPr lang="fr-FR" sz="2400" spc="-1" baseline="30000" dirty="0">
                <a:solidFill>
                  <a:srgbClr val="000000"/>
                </a:solidFill>
                <a:highlight>
                  <a:srgbClr val="FFFF00"/>
                </a:highlight>
                <a:uFill>
                  <a:solidFill>
                    <a:srgbClr val="FFFFFF"/>
                  </a:solidFill>
                </a:uFill>
                <a:latin typeface="Agency FB" panose="020B0503020202020204" pitchFamily="34" charset="0"/>
              </a:rPr>
              <a:t>ème</a:t>
            </a:r>
            <a:r>
              <a:rPr lang="fr-FR" sz="2400" spc="-1" dirty="0">
                <a:solidFill>
                  <a:srgbClr val="000000"/>
                </a:solidFill>
                <a:highlight>
                  <a:srgbClr val="FFFF00"/>
                </a:highlight>
                <a:uFill>
                  <a:solidFill>
                    <a:srgbClr val="FFFFFF"/>
                  </a:solidFill>
                </a:uFill>
                <a:latin typeface="Agency FB" panose="020B0503020202020204" pitchFamily="34" charset="0"/>
              </a:rPr>
              <a:t> qui s’engagent en bac professionnel choisiront une famille de métiers</a:t>
            </a:r>
            <a:r>
              <a:rPr lang="fr-FR" sz="2400" spc="-1" dirty="0">
                <a:solidFill>
                  <a:srgbClr val="000000"/>
                </a:solidFill>
                <a:uFill>
                  <a:solidFill>
                    <a:srgbClr val="FFFFFF"/>
                  </a:solidFill>
                </a:uFill>
                <a:latin typeface="Agency FB" panose="020B0503020202020204" pitchFamily="34" charset="0"/>
              </a:rPr>
              <a:t>.</a:t>
            </a:r>
          </a:p>
          <a:p>
            <a:pPr marL="0" lvl="1">
              <a:buClr>
                <a:srgbClr val="000000"/>
              </a:buClr>
              <a:buFont typeface="Arial" panose="020B0604020202020204" pitchFamily="34" charset="0"/>
              <a:buChar char="•"/>
            </a:pPr>
            <a:endParaRPr lang="fr-FR" sz="2400" spc="-1" dirty="0">
              <a:solidFill>
                <a:srgbClr val="000000"/>
              </a:solidFill>
              <a:uFill>
                <a:solidFill>
                  <a:srgbClr val="FFFFFF"/>
                </a:solidFill>
              </a:uFill>
              <a:latin typeface="Agency FB" panose="020B0503020202020204" pitchFamily="34" charset="0"/>
            </a:endParaRPr>
          </a:p>
          <a:p>
            <a:pPr marL="0" lvl="1">
              <a:buClr>
                <a:srgbClr val="000000"/>
              </a:buClr>
              <a:buFont typeface="Arial" panose="020B0604020202020204" pitchFamily="34" charset="0"/>
              <a:buChar char="•"/>
            </a:pPr>
            <a:r>
              <a:rPr lang="fr-FR" sz="2400" b="1" i="1" spc="-1" dirty="0">
                <a:solidFill>
                  <a:srgbClr val="FF0000"/>
                </a:solidFill>
                <a:uFill>
                  <a:solidFill>
                    <a:srgbClr val="FFFFFF"/>
                  </a:solidFill>
                </a:uFill>
                <a:latin typeface="Agency FB" panose="020B0503020202020204" pitchFamily="34" charset="0"/>
              </a:rPr>
              <a:t>Attention,  il existe encore certains bacs pros hors familles de métiers !!</a:t>
            </a:r>
            <a:endParaRPr lang="fr-FR" sz="2400" b="1" strike="noStrike" spc="-1" dirty="0">
              <a:solidFill>
                <a:srgbClr val="FF0000"/>
              </a:solidFill>
              <a:uFill>
                <a:solidFill>
                  <a:srgbClr val="FFFFFF"/>
                </a:solidFill>
              </a:uFill>
              <a:latin typeface="Agency FB" panose="020B0503020202020204" pitchFamily="34" charset="0"/>
            </a:endParaRPr>
          </a:p>
          <a:p>
            <a:pPr marL="228600" indent="-227880" algn="ctr">
              <a:lnSpc>
                <a:spcPct val="100000"/>
              </a:lnSpc>
            </a:pPr>
            <a:endParaRPr lang="fr-FR" sz="2400" b="0" strike="noStrike" spc="-1" dirty="0">
              <a:solidFill>
                <a:srgbClr val="000000"/>
              </a:solidFill>
              <a:uFill>
                <a:solidFill>
                  <a:srgbClr val="FFFFFF"/>
                </a:solidFill>
              </a:uFill>
              <a:latin typeface="Agency FB" panose="020B0503020202020204" pitchFamily="34" charset="0"/>
            </a:endParaRPr>
          </a:p>
        </p:txBody>
      </p:sp>
      <p:sp>
        <p:nvSpPr>
          <p:cNvPr id="4" name="Titre 1">
            <a:extLst>
              <a:ext uri="{FF2B5EF4-FFF2-40B4-BE49-F238E27FC236}">
                <a16:creationId xmlns:a16="http://schemas.microsoft.com/office/drawing/2014/main" id="{540E969E-0FC4-4B91-A580-D02BF20DEB6E}"/>
              </a:ext>
            </a:extLst>
          </p:cNvPr>
          <p:cNvSpPr txBox="1">
            <a:spLocks/>
          </p:cNvSpPr>
          <p:nvPr/>
        </p:nvSpPr>
        <p:spPr>
          <a:xfrm>
            <a:off x="3092876" y="181148"/>
            <a:ext cx="6006247" cy="602145"/>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3600" b="1" spc="-1">
                <a:solidFill>
                  <a:srgbClr val="000000"/>
                </a:solidFill>
                <a:uFill>
                  <a:solidFill>
                    <a:srgbClr val="FFFFFF"/>
                  </a:solidFill>
                </a:uFill>
                <a:latin typeface="Agency FB"/>
              </a:defRPr>
            </a:lvl1pPr>
          </a:lstStyle>
          <a:p>
            <a:r>
              <a:rPr lang="fr-FR" dirty="0"/>
              <a:t>Choisir la filière professionnelle</a:t>
            </a:r>
          </a:p>
        </p:txBody>
      </p:sp>
    </p:spTree>
    <p:extLst>
      <p:ext uri="{BB962C8B-B14F-4D97-AF65-F5344CB8AC3E}">
        <p14:creationId xmlns:p14="http://schemas.microsoft.com/office/powerpoint/2010/main" val="3838423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7CB95-8F97-9A09-9873-B7587F2A4B66}"/>
            </a:ext>
          </a:extLst>
        </p:cNvPr>
        <p:cNvGrpSpPr/>
        <p:nvPr/>
      </p:nvGrpSpPr>
      <p:grpSpPr>
        <a:xfrm>
          <a:off x="0" y="0"/>
          <a:ext cx="0" cy="0"/>
          <a:chOff x="0" y="0"/>
          <a:chExt cx="0" cy="0"/>
        </a:xfrm>
      </p:grpSpPr>
      <p:sp>
        <p:nvSpPr>
          <p:cNvPr id="7" name="CustomShape 2">
            <a:extLst>
              <a:ext uri="{FF2B5EF4-FFF2-40B4-BE49-F238E27FC236}">
                <a16:creationId xmlns:a16="http://schemas.microsoft.com/office/drawing/2014/main" id="{0DF0F1BF-F17B-6288-4ED7-241080C5E41D}"/>
              </a:ext>
            </a:extLst>
          </p:cNvPr>
          <p:cNvSpPr/>
          <p:nvPr/>
        </p:nvSpPr>
        <p:spPr>
          <a:xfrm>
            <a:off x="6573557" y="3772100"/>
            <a:ext cx="5192344" cy="2264807"/>
          </a:xfrm>
          <a:prstGeom prst="rect">
            <a:avLst/>
          </a:prstGeom>
          <a:noFill/>
          <a:ln w="28440" cap="rnd">
            <a:solidFill>
              <a:schemeClr val="tx1"/>
            </a:solidFill>
            <a:custDash>
              <a:ds d="800000" sp="300000"/>
            </a:custDash>
            <a:round/>
          </a:ln>
        </p:spPr>
        <p:style>
          <a:lnRef idx="0">
            <a:scrgbClr r="0" g="0" b="0"/>
          </a:lnRef>
          <a:fillRef idx="0">
            <a:scrgbClr r="0" g="0" b="0"/>
          </a:fillRef>
          <a:effectRef idx="0">
            <a:scrgbClr r="0" g="0" b="0"/>
          </a:effectRef>
          <a:fontRef idx="minor"/>
        </p:style>
        <p:txBody>
          <a:bodyPr lIns="90000" tIns="45000" rIns="90000" bIns="45000" anchor="ctr"/>
          <a:lstStyle/>
          <a:p>
            <a:pPr marL="228600" indent="-227880" algn="ctr">
              <a:lnSpc>
                <a:spcPct val="100000"/>
              </a:lnSpc>
            </a:pPr>
            <a:r>
              <a:rPr lang="fr-FR" sz="2400" b="1" u="sng" strike="noStrike" spc="-1" dirty="0">
                <a:latin typeface="Agency FB" panose="020B0503020202020204" pitchFamily="34" charset="0"/>
              </a:rPr>
              <a:t>200 spéci</a:t>
            </a:r>
            <a:r>
              <a:rPr lang="fr-FR" sz="2400" b="1" u="sng" spc="-1" dirty="0">
                <a:latin typeface="Agency FB" panose="020B0503020202020204" pitchFamily="34" charset="0"/>
              </a:rPr>
              <a:t>al</a:t>
            </a:r>
            <a:r>
              <a:rPr lang="fr-FR" sz="2400" b="1" u="sng" strike="noStrike" spc="-1" dirty="0">
                <a:latin typeface="Agency FB" panose="020B0503020202020204" pitchFamily="34" charset="0"/>
              </a:rPr>
              <a:t>ités de CAP dont 10 CAP Agricoles</a:t>
            </a:r>
          </a:p>
          <a:p>
            <a:pPr marL="685800" lvl="1" indent="-227880" algn="ctr">
              <a:lnSpc>
                <a:spcPct val="100000"/>
              </a:lnSpc>
              <a:buClr>
                <a:srgbClr val="000000"/>
              </a:buClr>
              <a:buFont typeface="Arial"/>
              <a:buChar char="•"/>
            </a:pPr>
            <a:endParaRPr lang="fr-FR" sz="2400" b="0" strike="noStrike" spc="-1" dirty="0">
              <a:solidFill>
                <a:srgbClr val="000000"/>
              </a:solidFill>
              <a:uFill>
                <a:solidFill>
                  <a:srgbClr val="FFFFFF"/>
                </a:solidFill>
              </a:uFill>
              <a:latin typeface="Agency FB" panose="020B0503020202020204" pitchFamily="34" charset="0"/>
            </a:endParaRPr>
          </a:p>
          <a:p>
            <a:pPr marL="0" lvl="1" algn="ctr">
              <a:lnSpc>
                <a:spcPct val="100000"/>
              </a:lnSpc>
              <a:buClr>
                <a:srgbClr val="000000"/>
              </a:buClr>
            </a:pPr>
            <a:r>
              <a:rPr lang="fr-FR" sz="2400" b="0" strike="noStrike" spc="-1" dirty="0">
                <a:solidFill>
                  <a:srgbClr val="000000"/>
                </a:solidFill>
                <a:highlight>
                  <a:srgbClr val="FFFF00"/>
                </a:highlight>
                <a:uFill>
                  <a:solidFill>
                    <a:srgbClr val="FFFFFF"/>
                  </a:solidFill>
                </a:uFill>
                <a:latin typeface="Agency FB" panose="020B0503020202020204" pitchFamily="34" charset="0"/>
              </a:rPr>
              <a:t>L</a:t>
            </a:r>
            <a:r>
              <a:rPr lang="fr-FR" sz="2400" spc="-1" dirty="0">
                <a:solidFill>
                  <a:srgbClr val="000000"/>
                </a:solidFill>
                <a:highlight>
                  <a:srgbClr val="FFFF00"/>
                </a:highlight>
                <a:uFill>
                  <a:solidFill>
                    <a:srgbClr val="FFFFFF"/>
                  </a:solidFill>
                </a:uFill>
                <a:latin typeface="Agency FB" panose="020B0503020202020204" pitchFamily="34" charset="0"/>
              </a:rPr>
              <a:t>es élèves de 3</a:t>
            </a:r>
            <a:r>
              <a:rPr lang="fr-FR" sz="2400" spc="-1" baseline="30000" dirty="0">
                <a:solidFill>
                  <a:srgbClr val="000000"/>
                </a:solidFill>
                <a:highlight>
                  <a:srgbClr val="FFFF00"/>
                </a:highlight>
                <a:uFill>
                  <a:solidFill>
                    <a:srgbClr val="FFFFFF"/>
                  </a:solidFill>
                </a:uFill>
                <a:latin typeface="Agency FB" panose="020B0503020202020204" pitchFamily="34" charset="0"/>
              </a:rPr>
              <a:t>ème</a:t>
            </a:r>
            <a:r>
              <a:rPr lang="fr-FR" sz="2400" spc="-1" dirty="0">
                <a:solidFill>
                  <a:srgbClr val="000000"/>
                </a:solidFill>
                <a:highlight>
                  <a:srgbClr val="FFFF00"/>
                </a:highlight>
                <a:uFill>
                  <a:solidFill>
                    <a:srgbClr val="FFFFFF"/>
                  </a:solidFill>
                </a:uFill>
                <a:latin typeface="Agency FB" panose="020B0503020202020204" pitchFamily="34" charset="0"/>
              </a:rPr>
              <a:t> qui s’engagent en CAP/A choisiront une spécialité professionnelle</a:t>
            </a:r>
            <a:r>
              <a:rPr lang="fr-FR" sz="2400" spc="-1" dirty="0">
                <a:solidFill>
                  <a:srgbClr val="000000"/>
                </a:solidFill>
                <a:uFill>
                  <a:solidFill>
                    <a:srgbClr val="FFFFFF"/>
                  </a:solidFill>
                </a:uFill>
                <a:latin typeface="Agency FB" panose="020B0503020202020204" pitchFamily="34" charset="0"/>
              </a:rPr>
              <a:t>.</a:t>
            </a:r>
          </a:p>
          <a:p>
            <a:pPr marL="342900" lvl="1" indent="-342900" algn="ctr">
              <a:lnSpc>
                <a:spcPct val="100000"/>
              </a:lnSpc>
              <a:buClr>
                <a:srgbClr val="000000"/>
              </a:buClr>
              <a:buFont typeface="Arial" panose="020B0604020202020204" pitchFamily="34" charset="0"/>
              <a:buChar char="•"/>
            </a:pPr>
            <a:endParaRPr lang="fr-FR" sz="2400" spc="-1" dirty="0">
              <a:solidFill>
                <a:srgbClr val="000000"/>
              </a:solidFill>
              <a:uFill>
                <a:solidFill>
                  <a:srgbClr val="FFFFFF"/>
                </a:solidFill>
              </a:uFill>
              <a:latin typeface="Agency FB" panose="020B0503020202020204" pitchFamily="34" charset="0"/>
            </a:endParaRPr>
          </a:p>
        </p:txBody>
      </p:sp>
      <p:pic>
        <p:nvPicPr>
          <p:cNvPr id="3" name="Image 2" descr="Une image contenant texte, capture d’écran, Police&#10;&#10;Description générée automatiquement">
            <a:extLst>
              <a:ext uri="{FF2B5EF4-FFF2-40B4-BE49-F238E27FC236}">
                <a16:creationId xmlns:a16="http://schemas.microsoft.com/office/drawing/2014/main" id="{E9977D9D-9E0C-786D-8A37-D96C7E1CC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35" y="1274601"/>
            <a:ext cx="6229575" cy="4663212"/>
          </a:xfrm>
          <a:prstGeom prst="rect">
            <a:avLst/>
          </a:prstGeom>
        </p:spPr>
      </p:pic>
      <p:sp>
        <p:nvSpPr>
          <p:cNvPr id="5" name="object 14">
            <a:extLst>
              <a:ext uri="{FF2B5EF4-FFF2-40B4-BE49-F238E27FC236}">
                <a16:creationId xmlns:a16="http://schemas.microsoft.com/office/drawing/2014/main" id="{5759F4D6-3767-F9E5-79D1-2FCE4855F5B0}"/>
              </a:ext>
            </a:extLst>
          </p:cNvPr>
          <p:cNvSpPr txBox="1"/>
          <p:nvPr/>
        </p:nvSpPr>
        <p:spPr>
          <a:xfrm>
            <a:off x="1950098" y="313342"/>
            <a:ext cx="8528180" cy="775229"/>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3600" b="1" spc="-1">
                <a:solidFill>
                  <a:srgbClr val="000000"/>
                </a:solidFill>
                <a:uFill>
                  <a:solidFill>
                    <a:srgbClr val="FFFFFF"/>
                  </a:solidFill>
                </a:uFill>
                <a:latin typeface="Agency FB"/>
              </a:defRPr>
            </a:lvl1pPr>
          </a:lstStyle>
          <a:p>
            <a:r>
              <a:rPr lang="fr-FR" dirty="0"/>
              <a:t>Choisir le Certificat d’Aptitude Professionnelle CAP</a:t>
            </a:r>
          </a:p>
        </p:txBody>
      </p:sp>
      <p:sp>
        <p:nvSpPr>
          <p:cNvPr id="12" name="TextShape 3">
            <a:extLst>
              <a:ext uri="{FF2B5EF4-FFF2-40B4-BE49-F238E27FC236}">
                <a16:creationId xmlns:a16="http://schemas.microsoft.com/office/drawing/2014/main" id="{FD5B281E-FA27-480B-B1BB-40BFAF9757C1}"/>
              </a:ext>
            </a:extLst>
          </p:cNvPr>
          <p:cNvSpPr txBox="1"/>
          <p:nvPr/>
        </p:nvSpPr>
        <p:spPr>
          <a:xfrm>
            <a:off x="6573557" y="1629804"/>
            <a:ext cx="5192344" cy="1820654"/>
          </a:xfrm>
          <a:prstGeom prst="rect">
            <a:avLst/>
          </a:prstGeom>
          <a:noFill/>
          <a:ln w="28575">
            <a:solidFill>
              <a:schemeClr val="tx1"/>
            </a:solidFill>
            <a:prstDash val="lgDash"/>
          </a:ln>
        </p:spPr>
        <p:txBody>
          <a:bodyPr lIns="0" tIns="0" rIns="0" bIns="0"/>
          <a:lstStyle/>
          <a:p>
            <a:pPr marL="432000" indent="-324000">
              <a:lnSpc>
                <a:spcPct val="150000"/>
              </a:lnSpc>
              <a:buClr>
                <a:srgbClr val="000000"/>
              </a:buClr>
              <a:buSzPct val="45000"/>
              <a:buFont typeface="Wingdings" charset="2"/>
              <a:buChar char=""/>
            </a:pPr>
            <a:r>
              <a:rPr lang="fr-FR" sz="2400" spc="-1" dirty="0">
                <a:solidFill>
                  <a:srgbClr val="000000"/>
                </a:solidFill>
                <a:uFill>
                  <a:solidFill>
                    <a:srgbClr val="FFFFFF"/>
                  </a:solidFill>
                </a:uFill>
                <a:latin typeface="Agency FB" panose="020B0503020202020204" pitchFamily="34" charset="0"/>
              </a:rPr>
              <a:t>2 ans pour les élèves issus de la 3ème </a:t>
            </a:r>
          </a:p>
          <a:p>
            <a:pPr marL="432000" indent="-324000">
              <a:lnSpc>
                <a:spcPct val="150000"/>
              </a:lnSpc>
              <a:buClr>
                <a:srgbClr val="000000"/>
              </a:buClr>
              <a:buSzPct val="45000"/>
              <a:buFont typeface="Wingdings" charset="2"/>
              <a:buChar char=""/>
            </a:pPr>
            <a:r>
              <a:rPr lang="fr-FR" sz="2400" spc="-1" dirty="0">
                <a:solidFill>
                  <a:srgbClr val="000000"/>
                </a:solidFill>
                <a:uFill>
                  <a:solidFill>
                    <a:srgbClr val="FFFFFF"/>
                  </a:solidFill>
                </a:uFill>
                <a:latin typeface="Agency FB" panose="020B0503020202020204" pitchFamily="34" charset="0"/>
              </a:rPr>
              <a:t>12 à 14 semaines de stages selon le diplôme sur les deux années</a:t>
            </a:r>
          </a:p>
        </p:txBody>
      </p:sp>
    </p:spTree>
    <p:extLst>
      <p:ext uri="{BB962C8B-B14F-4D97-AF65-F5344CB8AC3E}">
        <p14:creationId xmlns:p14="http://schemas.microsoft.com/office/powerpoint/2010/main" val="255963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2">
            <a:extLst>
              <a:ext uri="{FF2B5EF4-FFF2-40B4-BE49-F238E27FC236}">
                <a16:creationId xmlns:a16="http://schemas.microsoft.com/office/drawing/2014/main" id="{982363CD-565E-F749-661A-5C9D96CEF0A8}"/>
              </a:ext>
            </a:extLst>
          </p:cNvPr>
          <p:cNvSpPr/>
          <p:nvPr/>
        </p:nvSpPr>
        <p:spPr>
          <a:xfrm>
            <a:off x="6520484" y="3753038"/>
            <a:ext cx="5194046" cy="2519265"/>
          </a:xfrm>
          <a:prstGeom prst="rect">
            <a:avLst/>
          </a:prstGeom>
          <a:noFill/>
          <a:ln w="28440" cap="rnd">
            <a:solidFill>
              <a:schemeClr val="tx1"/>
            </a:solidFill>
            <a:custDash>
              <a:ds d="800000" sp="300000"/>
            </a:custDash>
            <a:round/>
          </a:ln>
        </p:spPr>
        <p:style>
          <a:lnRef idx="0">
            <a:scrgbClr r="0" g="0" b="0"/>
          </a:lnRef>
          <a:fillRef idx="0">
            <a:scrgbClr r="0" g="0" b="0"/>
          </a:fillRef>
          <a:effectRef idx="0">
            <a:scrgbClr r="0" g="0" b="0"/>
          </a:effectRef>
          <a:fontRef idx="minor"/>
        </p:style>
        <p:txBody>
          <a:bodyPr lIns="90000" tIns="45000" rIns="90000" bIns="45000" anchor="ctr"/>
          <a:lstStyle/>
          <a:p>
            <a:pPr marL="228600" indent="-227880" algn="ctr">
              <a:lnSpc>
                <a:spcPct val="100000"/>
              </a:lnSpc>
            </a:pPr>
            <a:r>
              <a:rPr lang="fr-FR" sz="2000" b="1" u="sng" strike="noStrike" spc="-1" dirty="0">
                <a:latin typeface="Agency FB" panose="020B0503020202020204" pitchFamily="34" charset="0"/>
              </a:rPr>
              <a:t>Plus de 100 spécialités de bacs professionnels.</a:t>
            </a:r>
          </a:p>
          <a:p>
            <a:pPr marL="228600" indent="-227880" algn="ctr">
              <a:lnSpc>
                <a:spcPct val="100000"/>
              </a:lnSpc>
            </a:pPr>
            <a:endParaRPr lang="fr-FR" sz="2000" b="1" u="sng" spc="-1" dirty="0">
              <a:latin typeface="Agency FB" panose="020B0503020202020204" pitchFamily="34" charset="0"/>
            </a:endParaRPr>
          </a:p>
          <a:p>
            <a:pPr algn="ctr">
              <a:lnSpc>
                <a:spcPct val="100000"/>
              </a:lnSpc>
            </a:pPr>
            <a:r>
              <a:rPr lang="fr-FR" sz="2000" b="1" u="sng" strike="noStrike" spc="-1" dirty="0">
                <a:latin typeface="Agency FB" panose="020B0503020202020204" pitchFamily="34" charset="0"/>
              </a:rPr>
              <a:t>Avec la mise en place des familles de métiers en bac professionnel depuis la rentrée 2019 progressivement, </a:t>
            </a:r>
            <a:r>
              <a:rPr lang="fr-FR" sz="2000" strike="noStrike" spc="-1" dirty="0">
                <a:latin typeface="Agency FB" panose="020B0503020202020204" pitchFamily="34" charset="0"/>
              </a:rPr>
              <a:t>l</a:t>
            </a:r>
            <a:r>
              <a:rPr lang="fr-FR" sz="2000" spc="-1" dirty="0">
                <a:solidFill>
                  <a:srgbClr val="000000"/>
                </a:solidFill>
                <a:highlight>
                  <a:srgbClr val="FFFF00"/>
                </a:highlight>
                <a:uFill>
                  <a:solidFill>
                    <a:srgbClr val="FFFFFF"/>
                  </a:solidFill>
                </a:uFill>
                <a:latin typeface="Agency FB" panose="020B0503020202020204" pitchFamily="34" charset="0"/>
              </a:rPr>
              <a:t>es élèves de 3</a:t>
            </a:r>
            <a:r>
              <a:rPr lang="fr-FR" sz="2000" spc="-1" baseline="30000" dirty="0">
                <a:solidFill>
                  <a:srgbClr val="000000"/>
                </a:solidFill>
                <a:highlight>
                  <a:srgbClr val="FFFF00"/>
                </a:highlight>
                <a:uFill>
                  <a:solidFill>
                    <a:srgbClr val="FFFFFF"/>
                  </a:solidFill>
                </a:uFill>
                <a:latin typeface="Agency FB" panose="020B0503020202020204" pitchFamily="34" charset="0"/>
              </a:rPr>
              <a:t>ème</a:t>
            </a:r>
            <a:r>
              <a:rPr lang="fr-FR" sz="2000" spc="-1" dirty="0">
                <a:solidFill>
                  <a:srgbClr val="000000"/>
                </a:solidFill>
                <a:highlight>
                  <a:srgbClr val="FFFF00"/>
                </a:highlight>
                <a:uFill>
                  <a:solidFill>
                    <a:srgbClr val="FFFFFF"/>
                  </a:solidFill>
                </a:uFill>
                <a:latin typeface="Agency FB" panose="020B0503020202020204" pitchFamily="34" charset="0"/>
              </a:rPr>
              <a:t> choisiront une  famille de métiers</a:t>
            </a:r>
            <a:r>
              <a:rPr lang="fr-FR" sz="2000" spc="-1" dirty="0">
                <a:solidFill>
                  <a:srgbClr val="000000"/>
                </a:solidFill>
                <a:uFill>
                  <a:solidFill>
                    <a:srgbClr val="FFFFFF"/>
                  </a:solidFill>
                </a:uFill>
                <a:latin typeface="Agency FB" panose="020B0503020202020204" pitchFamily="34" charset="0"/>
              </a:rPr>
              <a:t>.</a:t>
            </a:r>
          </a:p>
          <a:p>
            <a:pPr marL="342900" lvl="1" indent="-342900" algn="ctr">
              <a:lnSpc>
                <a:spcPct val="100000"/>
              </a:lnSpc>
              <a:buClr>
                <a:srgbClr val="000000"/>
              </a:buClr>
              <a:buFont typeface="Arial" panose="020B0604020202020204" pitchFamily="34" charset="0"/>
              <a:buChar char="•"/>
            </a:pPr>
            <a:endParaRPr lang="fr-FR" sz="2000" spc="-1" dirty="0">
              <a:solidFill>
                <a:srgbClr val="000000"/>
              </a:solidFill>
              <a:uFill>
                <a:solidFill>
                  <a:srgbClr val="FFFFFF"/>
                </a:solidFill>
              </a:uFill>
              <a:latin typeface="Agency FB" panose="020B0503020202020204" pitchFamily="34" charset="0"/>
            </a:endParaRPr>
          </a:p>
          <a:p>
            <a:pPr marL="0" lvl="1" algn="ctr">
              <a:lnSpc>
                <a:spcPct val="100000"/>
              </a:lnSpc>
              <a:buClr>
                <a:srgbClr val="000000"/>
              </a:buClr>
            </a:pPr>
            <a:r>
              <a:rPr lang="fr-FR" sz="2000" b="1" i="1" spc="-1" dirty="0">
                <a:solidFill>
                  <a:srgbClr val="FF0000"/>
                </a:solidFill>
                <a:uFill>
                  <a:solidFill>
                    <a:srgbClr val="FFFFFF"/>
                  </a:solidFill>
                </a:uFill>
                <a:latin typeface="Agency FB" panose="020B0503020202020204" pitchFamily="34" charset="0"/>
              </a:rPr>
              <a:t>Attention aux bacs pros hors familles de métiers !!</a:t>
            </a:r>
            <a:endParaRPr lang="fr-FR" sz="2000" b="0" strike="noStrike" spc="-1" dirty="0">
              <a:solidFill>
                <a:srgbClr val="000000"/>
              </a:solidFill>
              <a:uFill>
                <a:solidFill>
                  <a:srgbClr val="FFFFFF"/>
                </a:solidFill>
              </a:uFill>
              <a:latin typeface="Agency FB" panose="020B0503020202020204" pitchFamily="34" charset="0"/>
            </a:endParaRPr>
          </a:p>
        </p:txBody>
      </p:sp>
      <p:pic>
        <p:nvPicPr>
          <p:cNvPr id="9" name="Image 8">
            <a:extLst>
              <a:ext uri="{FF2B5EF4-FFF2-40B4-BE49-F238E27FC236}">
                <a16:creationId xmlns:a16="http://schemas.microsoft.com/office/drawing/2014/main" id="{F4EF6BCA-B462-90DD-F468-BB70D87AE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46" y="1156996"/>
            <a:ext cx="5722263" cy="5192085"/>
          </a:xfrm>
          <a:prstGeom prst="rect">
            <a:avLst/>
          </a:prstGeom>
        </p:spPr>
      </p:pic>
      <p:sp>
        <p:nvSpPr>
          <p:cNvPr id="2" name="object 14">
            <a:extLst>
              <a:ext uri="{FF2B5EF4-FFF2-40B4-BE49-F238E27FC236}">
                <a16:creationId xmlns:a16="http://schemas.microsoft.com/office/drawing/2014/main" id="{2119CA69-8687-4770-D4BD-190B19DF1E6B}"/>
              </a:ext>
            </a:extLst>
          </p:cNvPr>
          <p:cNvSpPr txBox="1"/>
          <p:nvPr/>
        </p:nvSpPr>
        <p:spPr>
          <a:xfrm>
            <a:off x="3304378" y="242974"/>
            <a:ext cx="5583244" cy="775229"/>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3600" b="1" spc="-1">
                <a:solidFill>
                  <a:srgbClr val="000000"/>
                </a:solidFill>
                <a:uFill>
                  <a:solidFill>
                    <a:srgbClr val="FFFFFF"/>
                  </a:solidFill>
                </a:uFill>
                <a:latin typeface="Agency FB"/>
              </a:defRPr>
            </a:lvl1pPr>
          </a:lstStyle>
          <a:p>
            <a:r>
              <a:rPr lang="fr-FR" dirty="0"/>
              <a:t>Choisir  le bac professionnel</a:t>
            </a:r>
          </a:p>
        </p:txBody>
      </p:sp>
      <p:sp>
        <p:nvSpPr>
          <p:cNvPr id="3" name="TextShape 4">
            <a:extLst>
              <a:ext uri="{FF2B5EF4-FFF2-40B4-BE49-F238E27FC236}">
                <a16:creationId xmlns:a16="http://schemas.microsoft.com/office/drawing/2014/main" id="{EF81D81E-F462-402C-96B3-AC2EDDA736EB}"/>
              </a:ext>
            </a:extLst>
          </p:cNvPr>
          <p:cNvSpPr txBox="1"/>
          <p:nvPr/>
        </p:nvSpPr>
        <p:spPr>
          <a:xfrm>
            <a:off x="6478550" y="1608346"/>
            <a:ext cx="5194046" cy="1741344"/>
          </a:xfrm>
          <a:prstGeom prst="rect">
            <a:avLst/>
          </a:prstGeom>
          <a:noFill/>
          <a:ln w="28575">
            <a:solidFill>
              <a:schemeClr val="tx1"/>
            </a:solidFill>
            <a:prstDash val="lgDash"/>
          </a:ln>
        </p:spPr>
        <p:txBody>
          <a:bodyPr lIns="0" tIns="0" rIns="0" bIns="0"/>
          <a:lstStyle/>
          <a:p>
            <a:pPr marL="432000" indent="-324000">
              <a:lnSpc>
                <a:spcPct val="150000"/>
              </a:lnSpc>
              <a:buClr>
                <a:srgbClr val="000000"/>
              </a:buClr>
              <a:buSzPct val="45000"/>
              <a:buFont typeface="Wingdings" charset="2"/>
              <a:buChar char=""/>
            </a:pPr>
            <a:r>
              <a:rPr lang="fr-FR" sz="2400" strike="noStrike" spc="-1" dirty="0">
                <a:solidFill>
                  <a:srgbClr val="000000"/>
                </a:solidFill>
                <a:uFill>
                  <a:solidFill>
                    <a:srgbClr val="FFFFFF"/>
                  </a:solidFill>
                </a:uFill>
                <a:latin typeface="Agency FB" panose="020B0503020202020204" pitchFamily="34" charset="0"/>
              </a:rPr>
              <a:t>3 ans pour les élèves issus de la 3ème  </a:t>
            </a:r>
          </a:p>
          <a:p>
            <a:pPr marL="432000" indent="-324000">
              <a:lnSpc>
                <a:spcPct val="150000"/>
              </a:lnSpc>
              <a:buClr>
                <a:srgbClr val="000000"/>
              </a:buClr>
              <a:buSzPct val="45000"/>
              <a:buFont typeface="Wingdings" charset="2"/>
              <a:buChar char=""/>
            </a:pPr>
            <a:r>
              <a:rPr lang="fr-FR" sz="2400" strike="noStrike" spc="-1" dirty="0">
                <a:solidFill>
                  <a:srgbClr val="000000"/>
                </a:solidFill>
                <a:uFill>
                  <a:solidFill>
                    <a:srgbClr val="FFFFFF"/>
                  </a:solidFill>
                </a:uFill>
                <a:latin typeface="Agency FB" panose="020B0503020202020204" pitchFamily="34" charset="0"/>
              </a:rPr>
              <a:t>18 à 22 semaines de stages sur les trois années selon le diplôme</a:t>
            </a:r>
          </a:p>
        </p:txBody>
      </p:sp>
    </p:spTree>
    <p:extLst>
      <p:ext uri="{BB962C8B-B14F-4D97-AF65-F5344CB8AC3E}">
        <p14:creationId xmlns:p14="http://schemas.microsoft.com/office/powerpoint/2010/main" val="361412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ED14D56-607E-41B1-9BD8-1D872919D1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5686" y="241040"/>
            <a:ext cx="11020628" cy="6375919"/>
          </a:xfrm>
          <a:prstGeom prst="rect">
            <a:avLst/>
          </a:prstGeom>
          <a:solidFill>
            <a:srgbClr val="FFC000"/>
          </a:solidFill>
        </p:spPr>
      </p:pic>
    </p:spTree>
    <p:extLst>
      <p:ext uri="{BB962C8B-B14F-4D97-AF65-F5344CB8AC3E}">
        <p14:creationId xmlns:p14="http://schemas.microsoft.com/office/powerpoint/2010/main" val="3584567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98F7D69-5516-C100-0F5E-20B2E036F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54" y="1236691"/>
            <a:ext cx="5806637" cy="2915432"/>
          </a:xfrm>
          <a:prstGeom prst="rect">
            <a:avLst/>
          </a:prstGeom>
        </p:spPr>
      </p:pic>
      <p:sp>
        <p:nvSpPr>
          <p:cNvPr id="4" name="Titre 3">
            <a:extLst>
              <a:ext uri="{FF2B5EF4-FFF2-40B4-BE49-F238E27FC236}">
                <a16:creationId xmlns:a16="http://schemas.microsoft.com/office/drawing/2014/main" id="{463C1E2F-F0A6-EDD2-7544-2F9A67039505}"/>
              </a:ext>
            </a:extLst>
          </p:cNvPr>
          <p:cNvSpPr>
            <a:spLocks noGrp="1" noChangeArrowheads="1"/>
          </p:cNvSpPr>
          <p:nvPr>
            <p:ph type="title"/>
          </p:nvPr>
        </p:nvSpPr>
        <p:spPr bwMode="auto">
          <a:xfrm>
            <a:off x="838200" y="365126"/>
            <a:ext cx="10515600" cy="661242"/>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p>
            <a:pPr algn="ctr"/>
            <a:r>
              <a:rPr lang="fr-FR" altLang="fr-FR" sz="3600" b="1" spc="-1" dirty="0">
                <a:solidFill>
                  <a:srgbClr val="000000"/>
                </a:solidFill>
                <a:uFill>
                  <a:solidFill>
                    <a:srgbClr val="FFFFFF"/>
                  </a:solidFill>
                </a:uFill>
                <a:latin typeface="Agency FB"/>
              </a:rPr>
              <a:t>Quelques exemples de familles de métiers</a:t>
            </a:r>
          </a:p>
        </p:txBody>
      </p:sp>
      <p:pic>
        <p:nvPicPr>
          <p:cNvPr id="5" name="Image 4">
            <a:extLst>
              <a:ext uri="{FF2B5EF4-FFF2-40B4-BE49-F238E27FC236}">
                <a16:creationId xmlns:a16="http://schemas.microsoft.com/office/drawing/2014/main" id="{39045287-8B52-AF9E-960D-D9E6C07A2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579" y="4509671"/>
            <a:ext cx="6396278" cy="1983203"/>
          </a:xfrm>
          <a:prstGeom prst="rect">
            <a:avLst/>
          </a:prstGeom>
        </p:spPr>
      </p:pic>
    </p:spTree>
    <p:extLst>
      <p:ext uri="{BB962C8B-B14F-4D97-AF65-F5344CB8AC3E}">
        <p14:creationId xmlns:p14="http://schemas.microsoft.com/office/powerpoint/2010/main" val="423047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369D9CEF-EA96-4FDA-8DBA-B3F37EB5664F}"/>
              </a:ext>
            </a:extLst>
          </p:cNvPr>
          <p:cNvSpPr>
            <a:spLocks noChangeArrowheads="1"/>
          </p:cNvSpPr>
          <p:nvPr/>
        </p:nvSpPr>
        <p:spPr bwMode="auto">
          <a:xfrm>
            <a:off x="312753" y="397577"/>
            <a:ext cx="11686414" cy="1804448"/>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p>
            <a:pPr algn="ctr" eaLnBrk="1" fontAlgn="auto" hangingPunct="1">
              <a:spcBef>
                <a:spcPts val="0"/>
              </a:spcBef>
              <a:spcAft>
                <a:spcPts val="0"/>
              </a:spcAft>
              <a:defRPr/>
            </a:pPr>
            <a:r>
              <a:rPr lang="fr-FR" sz="3200" b="1" u="sng" dirty="0">
                <a:ln w="0"/>
                <a:solidFill>
                  <a:schemeClr val="tx1"/>
                </a:solidFill>
                <a:latin typeface="Agency FB" panose="020B0503020202020204" pitchFamily="34" charset="0"/>
                <a:cs typeface="Calibri" panose="020F0502020204030204" pitchFamily="34" charset="0"/>
              </a:rPr>
              <a:t>2</a:t>
            </a:r>
            <a:r>
              <a:rPr lang="fr-FR" sz="3200" b="1" u="sng" baseline="30000" dirty="0">
                <a:ln w="0"/>
                <a:solidFill>
                  <a:schemeClr val="tx1"/>
                </a:solidFill>
                <a:latin typeface="Agency FB" panose="020B0503020202020204" pitchFamily="34" charset="0"/>
                <a:cs typeface="Calibri" panose="020F0502020204030204" pitchFamily="34" charset="0"/>
              </a:rPr>
              <a:t>nde</a:t>
            </a:r>
            <a:r>
              <a:rPr lang="fr-FR" sz="3200" b="1" u="sng" dirty="0">
                <a:ln w="0"/>
                <a:solidFill>
                  <a:schemeClr val="tx1"/>
                </a:solidFill>
                <a:latin typeface="Agency FB" panose="020B0503020202020204" pitchFamily="34" charset="0"/>
                <a:cs typeface="Calibri" panose="020F0502020204030204" pitchFamily="34" charset="0"/>
              </a:rPr>
              <a:t> professionnelle Métiers de l’agencement, de la menuiserie et de l’ameublement</a:t>
            </a:r>
          </a:p>
          <a:p>
            <a:pPr algn="ctr" eaLnBrk="1" fontAlgn="auto" hangingPunct="1">
              <a:spcBef>
                <a:spcPts val="0"/>
              </a:spcBef>
              <a:spcAft>
                <a:spcPts val="0"/>
              </a:spcAft>
              <a:defRPr/>
            </a:pPr>
            <a:r>
              <a:rPr lang="fr-FR" sz="3200" b="1" u="sng" dirty="0">
                <a:ln w="0"/>
                <a:solidFill>
                  <a:schemeClr val="tx1"/>
                </a:solidFill>
                <a:latin typeface="Agency FB" panose="020B0503020202020204" pitchFamily="34" charset="0"/>
                <a:cs typeface="Calibri" panose="020F0502020204030204" pitchFamily="34" charset="0"/>
              </a:rPr>
              <a:t>puis fin 2</a:t>
            </a:r>
            <a:r>
              <a:rPr lang="fr-FR" sz="3200" b="1" u="sng" baseline="30000" dirty="0">
                <a:ln w="0"/>
                <a:solidFill>
                  <a:schemeClr val="tx1"/>
                </a:solidFill>
                <a:latin typeface="Agency FB" panose="020B0503020202020204" pitchFamily="34" charset="0"/>
                <a:cs typeface="Calibri" panose="020F0502020204030204" pitchFamily="34" charset="0"/>
              </a:rPr>
              <a:t>nde</a:t>
            </a:r>
            <a:r>
              <a:rPr lang="fr-FR" sz="3200" b="1" u="sng" dirty="0">
                <a:ln w="0"/>
                <a:solidFill>
                  <a:schemeClr val="tx1"/>
                </a:solidFill>
                <a:latin typeface="Agency FB" panose="020B0503020202020204" pitchFamily="34" charset="0"/>
                <a:cs typeface="Calibri" panose="020F0502020204030204" pitchFamily="34" charset="0"/>
              </a:rPr>
              <a:t> pro, choix de la spécialité :</a:t>
            </a:r>
          </a:p>
        </p:txBody>
      </p:sp>
      <p:sp>
        <p:nvSpPr>
          <p:cNvPr id="9" name="Rectangle 8">
            <a:extLst>
              <a:ext uri="{FF2B5EF4-FFF2-40B4-BE49-F238E27FC236}">
                <a16:creationId xmlns:a16="http://schemas.microsoft.com/office/drawing/2014/main" id="{556FF12F-DCC5-49C1-B0B6-B9C957CD780C}"/>
              </a:ext>
            </a:extLst>
          </p:cNvPr>
          <p:cNvSpPr/>
          <p:nvPr/>
        </p:nvSpPr>
        <p:spPr>
          <a:xfrm>
            <a:off x="312752" y="2416630"/>
            <a:ext cx="11686413" cy="3908762"/>
          </a:xfrm>
          <a:prstGeom prst="rect">
            <a:avLst/>
          </a:prstGeom>
          <a:noFill/>
          <a:ln w="28575" cap="flat" cmpd="sng" algn="ctr">
            <a:solidFill>
              <a:schemeClr val="tx1"/>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eaLnBrk="1" fontAlgn="auto" hangingPunct="1">
              <a:spcBef>
                <a:spcPts val="0"/>
              </a:spcBef>
              <a:spcAft>
                <a:spcPts val="0"/>
              </a:spcAft>
              <a:defRPr/>
            </a:pPr>
            <a:endParaRPr lang="fr-FR" sz="2400" dirty="0">
              <a:ln w="0"/>
              <a:solidFill>
                <a:srgbClr val="A50021"/>
              </a:solidFill>
              <a:latin typeface="Agency FB" panose="020B0503020202020204" pitchFamily="34" charset="0"/>
              <a:cs typeface="Calibri" panose="020F0502020204030204" pitchFamily="34" charset="0"/>
            </a:endParaRPr>
          </a:p>
          <a:p>
            <a:pPr marL="285750" indent="-285750" eaLnBrk="1" fontAlgn="auto" hangingPunct="1">
              <a:spcBef>
                <a:spcPts val="0"/>
              </a:spcBef>
              <a:spcAft>
                <a:spcPts val="0"/>
              </a:spcAft>
              <a:buFont typeface="Arial" panose="020B0604020202020204" pitchFamily="34" charset="0"/>
              <a:buChar char="•"/>
              <a:defRPr/>
            </a:pPr>
            <a:r>
              <a:rPr lang="fr-FR" sz="2800" dirty="0">
                <a:ln w="0"/>
                <a:solidFill>
                  <a:schemeClr val="tx1"/>
                </a:solidFill>
                <a:highlight>
                  <a:srgbClr val="FFAFDD"/>
                </a:highlight>
                <a:latin typeface="Agency FB" panose="020B0503020202020204" pitchFamily="34" charset="0"/>
                <a:cs typeface="Calibri" panose="020F0502020204030204" pitchFamily="34" charset="0"/>
              </a:rPr>
              <a:t>Bac professionnel Etude et réalisation d’agencement </a:t>
            </a:r>
            <a:r>
              <a:rPr lang="fr-FR" sz="2800" dirty="0">
                <a:ln w="0"/>
                <a:solidFill>
                  <a:schemeClr val="tx1"/>
                </a:solidFill>
                <a:latin typeface="Agency FB" panose="020B0503020202020204" pitchFamily="34" charset="0"/>
                <a:cs typeface="Calibri" panose="020F0502020204030204" pitchFamily="34" charset="0"/>
              </a:rPr>
              <a:t>: disponible au LP Gabriel Faure, Coarraze – 64</a:t>
            </a:r>
          </a:p>
          <a:p>
            <a:pPr algn="ctr" eaLnBrk="1" fontAlgn="auto" hangingPunct="1">
              <a:spcBef>
                <a:spcPts val="0"/>
              </a:spcBef>
              <a:spcAft>
                <a:spcPts val="0"/>
              </a:spcAft>
              <a:defRPr/>
            </a:pPr>
            <a:r>
              <a:rPr lang="fr-FR" sz="2800" dirty="0">
                <a:ln w="0"/>
                <a:solidFill>
                  <a:schemeClr val="tx1"/>
                </a:solidFill>
                <a:latin typeface="Agency FB" panose="020B0503020202020204" pitchFamily="34" charset="0"/>
                <a:cs typeface="Calibri" panose="020F0502020204030204" pitchFamily="34" charset="0"/>
              </a:rPr>
              <a:t>ou</a:t>
            </a:r>
          </a:p>
          <a:p>
            <a:pPr algn="ctr" eaLnBrk="1" fontAlgn="auto" hangingPunct="1">
              <a:spcBef>
                <a:spcPts val="0"/>
              </a:spcBef>
              <a:spcAft>
                <a:spcPts val="0"/>
              </a:spcAft>
              <a:defRPr/>
            </a:pPr>
            <a:endParaRPr lang="fr-FR" sz="2800" dirty="0">
              <a:ln w="0"/>
              <a:solidFill>
                <a:schemeClr val="tx1"/>
              </a:solidFill>
              <a:latin typeface="Agency FB" panose="020B0503020202020204" pitchFamily="34" charset="0"/>
              <a:cs typeface="Calibri" panose="020F0502020204030204" pitchFamily="34" charset="0"/>
            </a:endParaRPr>
          </a:p>
          <a:p>
            <a:pPr marL="285750" indent="-285750" eaLnBrk="1" fontAlgn="auto" hangingPunct="1">
              <a:spcBef>
                <a:spcPts val="0"/>
              </a:spcBef>
              <a:spcAft>
                <a:spcPts val="0"/>
              </a:spcAft>
              <a:buFont typeface="Arial" panose="020B0604020202020204" pitchFamily="34" charset="0"/>
              <a:buChar char="•"/>
              <a:defRPr/>
            </a:pPr>
            <a:r>
              <a:rPr lang="fr-FR" sz="2800" dirty="0">
                <a:ln w="0"/>
                <a:solidFill>
                  <a:schemeClr val="tx1"/>
                </a:solidFill>
                <a:highlight>
                  <a:srgbClr val="FFAFDD"/>
                </a:highlight>
                <a:latin typeface="Agency FB" panose="020B0503020202020204" pitchFamily="34" charset="0"/>
                <a:cs typeface="Calibri" panose="020F0502020204030204" pitchFamily="34" charset="0"/>
              </a:rPr>
              <a:t>Bac professionnel Technicien de fabrication bois et matériaux associés  </a:t>
            </a:r>
            <a:r>
              <a:rPr lang="fr-FR" sz="2800" dirty="0">
                <a:ln w="0"/>
                <a:solidFill>
                  <a:schemeClr val="tx1"/>
                </a:solidFill>
                <a:latin typeface="Agency FB" panose="020B0503020202020204" pitchFamily="34" charset="0"/>
                <a:cs typeface="Calibri" panose="020F0502020204030204" pitchFamily="34" charset="0"/>
              </a:rPr>
              <a:t>: LP Louis de Foix, Bayonne</a:t>
            </a:r>
          </a:p>
          <a:p>
            <a:pPr algn="ctr" eaLnBrk="1" fontAlgn="auto" hangingPunct="1">
              <a:spcBef>
                <a:spcPts val="0"/>
              </a:spcBef>
              <a:spcAft>
                <a:spcPts val="0"/>
              </a:spcAft>
              <a:defRPr/>
            </a:pPr>
            <a:r>
              <a:rPr lang="fr-FR" sz="2800" dirty="0">
                <a:ln w="0"/>
                <a:solidFill>
                  <a:schemeClr val="tx1"/>
                </a:solidFill>
                <a:latin typeface="Agency FB" panose="020B0503020202020204" pitchFamily="34" charset="0"/>
                <a:cs typeface="Calibri" panose="020F0502020204030204" pitchFamily="34" charset="0"/>
              </a:rPr>
              <a:t>ou </a:t>
            </a:r>
          </a:p>
          <a:p>
            <a:pPr algn="ctr" eaLnBrk="1" fontAlgn="auto" hangingPunct="1">
              <a:spcBef>
                <a:spcPts val="0"/>
              </a:spcBef>
              <a:spcAft>
                <a:spcPts val="0"/>
              </a:spcAft>
              <a:defRPr/>
            </a:pPr>
            <a:endParaRPr lang="fr-FR" sz="2800" dirty="0">
              <a:ln w="0"/>
              <a:solidFill>
                <a:schemeClr val="tx1"/>
              </a:solidFill>
              <a:latin typeface="Agency FB" panose="020B0503020202020204" pitchFamily="34" charset="0"/>
              <a:cs typeface="Calibri" panose="020F0502020204030204" pitchFamily="34" charset="0"/>
            </a:endParaRPr>
          </a:p>
          <a:p>
            <a:pPr marL="285750" indent="-285750" eaLnBrk="1" fontAlgn="auto" hangingPunct="1">
              <a:spcBef>
                <a:spcPts val="0"/>
              </a:spcBef>
              <a:spcAft>
                <a:spcPts val="0"/>
              </a:spcAft>
              <a:buFont typeface="Arial" panose="020B0604020202020204" pitchFamily="34" charset="0"/>
              <a:buChar char="•"/>
              <a:defRPr/>
            </a:pPr>
            <a:r>
              <a:rPr lang="fr-FR" sz="2800" dirty="0">
                <a:ln w="0"/>
                <a:solidFill>
                  <a:schemeClr val="tx1"/>
                </a:solidFill>
                <a:highlight>
                  <a:srgbClr val="FFAFDD"/>
                </a:highlight>
                <a:latin typeface="Agency FB" panose="020B0503020202020204" pitchFamily="34" charset="0"/>
                <a:cs typeface="Calibri" panose="020F0502020204030204" pitchFamily="34" charset="0"/>
              </a:rPr>
              <a:t>Bac professionnel Technicien menuisier agenceur </a:t>
            </a:r>
            <a:r>
              <a:rPr lang="fr-FR" sz="2800" dirty="0">
                <a:ln w="0"/>
                <a:solidFill>
                  <a:schemeClr val="tx1"/>
                </a:solidFill>
                <a:latin typeface="Agency FB" panose="020B0503020202020204" pitchFamily="34" charset="0"/>
                <a:cs typeface="Calibri" panose="020F0502020204030204" pitchFamily="34" charset="0"/>
              </a:rPr>
              <a:t>par exemple au LP Haroun Tazieff, St-Paul lès-Dax</a:t>
            </a:r>
          </a:p>
        </p:txBody>
      </p:sp>
    </p:spTree>
    <p:extLst>
      <p:ext uri="{BB962C8B-B14F-4D97-AF65-F5344CB8AC3E}">
        <p14:creationId xmlns:p14="http://schemas.microsoft.com/office/powerpoint/2010/main" val="351532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6B3BD1-366D-B181-E65D-8BD43F95A5E8}"/>
              </a:ext>
            </a:extLst>
          </p:cNvPr>
          <p:cNvSpPr>
            <a:spLocks noGrp="1"/>
          </p:cNvSpPr>
          <p:nvPr>
            <p:ph idx="1"/>
          </p:nvPr>
        </p:nvSpPr>
        <p:spPr>
          <a:xfrm>
            <a:off x="838200" y="1468989"/>
            <a:ext cx="10515600" cy="4812392"/>
          </a:xfrm>
          <a:noFill/>
          <a:ln w="28575">
            <a:solidFill>
              <a:schemeClr val="tx1"/>
            </a:solidFill>
            <a:prstDash val="dash"/>
          </a:ln>
        </p:spPr>
        <p:txBody>
          <a:bodyPr>
            <a:normAutofit fontScale="92500" lnSpcReduction="10000"/>
          </a:bodyPr>
          <a:lstStyle/>
          <a:p>
            <a:endParaRPr lang="fr-FR" sz="2000" dirty="0">
              <a:highlight>
                <a:srgbClr val="59FDB3"/>
              </a:highlight>
              <a:latin typeface="Agency FB" panose="020B0503020202020204" pitchFamily="34" charset="0"/>
            </a:endParaRPr>
          </a:p>
          <a:p>
            <a:r>
              <a:rPr lang="fr-FR" sz="2000" u="sng" dirty="0">
                <a:effectLst>
                  <a:outerShdw blurRad="38100" dist="38100" dir="2700000" algn="tl">
                    <a:srgbClr val="000000">
                      <a:alpha val="43137"/>
                    </a:srgbClr>
                  </a:outerShdw>
                </a:effectLst>
                <a:latin typeface="Agency FB" panose="020B0503020202020204" pitchFamily="34" charset="0"/>
              </a:rPr>
              <a:t>Les différentes voies après la troisième</a:t>
            </a:r>
            <a:r>
              <a:rPr lang="fr-FR" sz="2000" dirty="0">
                <a:latin typeface="Agency FB" panose="020B0503020202020204" pitchFamily="34" charset="0"/>
              </a:rPr>
              <a:t> </a:t>
            </a:r>
          </a:p>
          <a:p>
            <a:pPr lvl="1"/>
            <a:r>
              <a:rPr lang="fr-FR" sz="2000" dirty="0">
                <a:latin typeface="Agency FB" panose="020B0503020202020204" pitchFamily="34" charset="0"/>
              </a:rPr>
              <a:t>Schéma des études</a:t>
            </a:r>
          </a:p>
          <a:p>
            <a:r>
              <a:rPr lang="fr-FR" sz="2000" u="sng" dirty="0">
                <a:effectLst>
                  <a:outerShdw blurRad="38100" dist="38100" dir="2700000" algn="tl">
                    <a:srgbClr val="000000">
                      <a:alpha val="43137"/>
                    </a:srgbClr>
                  </a:outerShdw>
                </a:effectLst>
                <a:latin typeface="Agency FB" panose="020B0503020202020204" pitchFamily="34" charset="0"/>
              </a:rPr>
              <a:t>La voie générale et Technologique (GT) </a:t>
            </a:r>
            <a:r>
              <a:rPr lang="fr-FR" sz="2000" dirty="0">
                <a:latin typeface="Agency FB" panose="020B0503020202020204" pitchFamily="34" charset="0"/>
              </a:rPr>
              <a:t>: </a:t>
            </a:r>
          </a:p>
          <a:p>
            <a:pPr lvl="1"/>
            <a:r>
              <a:rPr lang="fr-FR" sz="2000" dirty="0">
                <a:latin typeface="Agency FB" panose="020B0503020202020204" pitchFamily="34" charset="0"/>
              </a:rPr>
              <a:t>la seconde GT</a:t>
            </a:r>
          </a:p>
          <a:p>
            <a:pPr lvl="1"/>
            <a:r>
              <a:rPr lang="fr-FR" sz="2000" dirty="0">
                <a:latin typeface="Agency FB" panose="020B0503020202020204" pitchFamily="34" charset="0"/>
              </a:rPr>
              <a:t>La filière générale</a:t>
            </a:r>
          </a:p>
          <a:p>
            <a:pPr lvl="1"/>
            <a:r>
              <a:rPr lang="fr-FR" sz="2000" dirty="0">
                <a:latin typeface="Agency FB" panose="020B0503020202020204" pitchFamily="34" charset="0"/>
              </a:rPr>
              <a:t>La filière technologique</a:t>
            </a:r>
          </a:p>
          <a:p>
            <a:pPr marL="228600" lvl="1">
              <a:spcBef>
                <a:spcPts val="1000"/>
              </a:spcBef>
            </a:pPr>
            <a:r>
              <a:rPr lang="fr-FR" sz="2000" u="sng" dirty="0">
                <a:effectLst>
                  <a:outerShdw blurRad="38100" dist="38100" dir="2700000" algn="tl">
                    <a:srgbClr val="000000">
                      <a:alpha val="43137"/>
                    </a:srgbClr>
                  </a:outerShdw>
                </a:effectLst>
                <a:latin typeface="Agency FB" panose="020B0503020202020204" pitchFamily="34" charset="0"/>
              </a:rPr>
              <a:t>La voie professionnelle :</a:t>
            </a:r>
          </a:p>
          <a:p>
            <a:pPr marL="685800" lvl="2">
              <a:spcBef>
                <a:spcPts val="1000"/>
              </a:spcBef>
            </a:pPr>
            <a:r>
              <a:rPr lang="fr-FR" dirty="0">
                <a:latin typeface="Agency FB" panose="020B0503020202020204" pitchFamily="34" charset="0"/>
              </a:rPr>
              <a:t>Choisir la filière professionnelle</a:t>
            </a:r>
          </a:p>
          <a:p>
            <a:pPr marL="685800" lvl="2">
              <a:spcBef>
                <a:spcPts val="1000"/>
              </a:spcBef>
            </a:pPr>
            <a:r>
              <a:rPr lang="fr-FR" dirty="0">
                <a:latin typeface="Agency FB" panose="020B0503020202020204" pitchFamily="34" charset="0"/>
              </a:rPr>
              <a:t>Statut scolaire ou apprenti(e) : lycée professionnel/CFA</a:t>
            </a:r>
          </a:p>
          <a:p>
            <a:pPr marL="685800" lvl="2">
              <a:spcBef>
                <a:spcPts val="1000"/>
              </a:spcBef>
            </a:pPr>
            <a:r>
              <a:rPr lang="fr-FR" dirty="0">
                <a:latin typeface="Agency FB" panose="020B0503020202020204" pitchFamily="34" charset="0"/>
              </a:rPr>
              <a:t>Certificat d’Aptitude Professionnelle : CAP</a:t>
            </a:r>
          </a:p>
          <a:p>
            <a:pPr marL="685800" lvl="2">
              <a:spcBef>
                <a:spcPts val="1000"/>
              </a:spcBef>
            </a:pPr>
            <a:r>
              <a:rPr lang="fr-FR" dirty="0">
                <a:latin typeface="Agency FB" panose="020B0503020202020204" pitchFamily="34" charset="0"/>
              </a:rPr>
              <a:t>Bac professionnel : choisir une famille de métiers ou une spécialité</a:t>
            </a:r>
          </a:p>
          <a:p>
            <a:pPr marL="228600" lvl="1">
              <a:spcBef>
                <a:spcPts val="1000"/>
              </a:spcBef>
            </a:pPr>
            <a:r>
              <a:rPr lang="fr-FR" sz="2000" u="sng" dirty="0">
                <a:effectLst>
                  <a:outerShdw blurRad="38100" dist="38100" dir="2700000" algn="tl">
                    <a:srgbClr val="000000">
                      <a:alpha val="43137"/>
                    </a:srgbClr>
                  </a:outerShdw>
                </a:effectLst>
                <a:latin typeface="Agency FB" panose="020B0503020202020204" pitchFamily="34" charset="0"/>
              </a:rPr>
              <a:t>Les procédures d’orientation, d’affectation et d’inscription</a:t>
            </a:r>
          </a:p>
          <a:p>
            <a:pPr marL="228600" lvl="1">
              <a:spcBef>
                <a:spcPts val="1000"/>
              </a:spcBef>
            </a:pPr>
            <a:r>
              <a:rPr lang="fr-FR" sz="2000" u="sng" dirty="0">
                <a:effectLst>
                  <a:outerShdw blurRad="38100" dist="38100" dir="2700000" algn="tl">
                    <a:srgbClr val="000000">
                      <a:alpha val="43137"/>
                    </a:srgbClr>
                  </a:outerShdw>
                </a:effectLst>
                <a:latin typeface="Agency FB" panose="020B0503020202020204" pitchFamily="34" charset="0"/>
              </a:rPr>
              <a:t>Quelques ressources</a:t>
            </a:r>
          </a:p>
          <a:p>
            <a:pPr marL="228600" lvl="1">
              <a:spcBef>
                <a:spcPts val="1000"/>
              </a:spcBef>
            </a:pPr>
            <a:endParaRPr lang="fr-FR" sz="2000" dirty="0">
              <a:latin typeface="Agency FB" panose="020B0503020202020204" pitchFamily="34" charset="0"/>
            </a:endParaRPr>
          </a:p>
          <a:p>
            <a:pPr lvl="1"/>
            <a:endParaRPr lang="fr-FR" sz="2000" dirty="0">
              <a:latin typeface="Agency FB" panose="020B0503020202020204" pitchFamily="34" charset="0"/>
            </a:endParaRPr>
          </a:p>
          <a:p>
            <a:endParaRPr lang="fr-FR" sz="2000" dirty="0">
              <a:latin typeface="Agency FB" panose="020B0503020202020204" pitchFamily="34" charset="0"/>
            </a:endParaRPr>
          </a:p>
        </p:txBody>
      </p:sp>
      <p:sp>
        <p:nvSpPr>
          <p:cNvPr id="4" name="Titre 1">
            <a:extLst>
              <a:ext uri="{FF2B5EF4-FFF2-40B4-BE49-F238E27FC236}">
                <a16:creationId xmlns:a16="http://schemas.microsoft.com/office/drawing/2014/main" id="{68FB59C2-F30B-8F91-1B4D-5AE750E0A622}"/>
              </a:ext>
            </a:extLst>
          </p:cNvPr>
          <p:cNvSpPr txBox="1">
            <a:spLocks noGrp="1"/>
          </p:cNvSpPr>
          <p:nvPr>
            <p:ph type="title"/>
          </p:nvPr>
        </p:nvSpPr>
        <p:spPr>
          <a:xfrm>
            <a:off x="838200" y="408668"/>
            <a:ext cx="10515600" cy="752475"/>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2800" b="1" spc="-1">
                <a:solidFill>
                  <a:srgbClr val="000000"/>
                </a:solidFill>
                <a:uFill>
                  <a:solidFill>
                    <a:srgbClr val="FFFFFF"/>
                  </a:solidFill>
                </a:uFill>
                <a:latin typeface="Agency FB"/>
              </a:defRPr>
            </a:lvl1pPr>
          </a:lstStyle>
          <a:p>
            <a:r>
              <a:rPr lang="fr-FR" sz="4000" dirty="0"/>
              <a:t>Sommaire</a:t>
            </a:r>
          </a:p>
        </p:txBody>
      </p:sp>
    </p:spTree>
    <p:extLst>
      <p:ext uri="{BB962C8B-B14F-4D97-AF65-F5344CB8AC3E}">
        <p14:creationId xmlns:p14="http://schemas.microsoft.com/office/powerpoint/2010/main" val="395702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D03A415D-10FC-A096-1E40-107640E786BB}"/>
              </a:ext>
            </a:extLst>
          </p:cNvPr>
          <p:cNvSpPr txBox="1">
            <a:spLocks noChangeArrowheads="1"/>
          </p:cNvSpPr>
          <p:nvPr/>
        </p:nvSpPr>
        <p:spPr bwMode="auto">
          <a:xfrm>
            <a:off x="671026" y="514414"/>
            <a:ext cx="10849947" cy="1706271"/>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lvl1pPr algn="l" defTabSz="914400" rtl="0" eaLnBrk="1" latinLnBrk="0" hangingPunct="1">
              <a:lnSpc>
                <a:spcPct val="90000"/>
              </a:lnSpc>
              <a:spcBef>
                <a:spcPct val="0"/>
              </a:spcBef>
              <a:buNone/>
              <a:defRPr sz="4400" kern="1200">
                <a:solidFill>
                  <a:schemeClr val="tx1"/>
                </a:solidFill>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gn="ctr"/>
            <a:r>
              <a:rPr lang="fr-FR" sz="3200" b="1" u="sng" dirty="0">
                <a:ln w="0"/>
                <a:solidFill>
                  <a:schemeClr val="tx1"/>
                </a:solidFill>
                <a:latin typeface="Agency FB" panose="020B0503020202020204" pitchFamily="34" charset="0"/>
                <a:cs typeface="Calibri" panose="020F0502020204030204" pitchFamily="34" charset="0"/>
              </a:rPr>
              <a:t>2</a:t>
            </a:r>
            <a:r>
              <a:rPr lang="fr-FR" sz="3200" b="1" u="sng" baseline="30000" dirty="0">
                <a:ln w="0"/>
                <a:solidFill>
                  <a:schemeClr val="tx1"/>
                </a:solidFill>
                <a:latin typeface="Agency FB" panose="020B0503020202020204" pitchFamily="34" charset="0"/>
                <a:cs typeface="Calibri" panose="020F0502020204030204" pitchFamily="34" charset="0"/>
              </a:rPr>
              <a:t>nde</a:t>
            </a:r>
            <a:r>
              <a:rPr lang="fr-FR" sz="3200" b="1" u="sng" dirty="0">
                <a:ln w="0"/>
                <a:solidFill>
                  <a:schemeClr val="tx1"/>
                </a:solidFill>
                <a:latin typeface="Agency FB" panose="020B0503020202020204" pitchFamily="34" charset="0"/>
                <a:cs typeface="Calibri" panose="020F0502020204030204" pitchFamily="34" charset="0"/>
              </a:rPr>
              <a:t> professionnelle Métiers de la beauté et du bien-être </a:t>
            </a:r>
          </a:p>
          <a:p>
            <a:pPr algn="ctr"/>
            <a:r>
              <a:rPr lang="fr-FR" sz="3200" b="1" u="sng" dirty="0">
                <a:ln w="0"/>
                <a:solidFill>
                  <a:schemeClr val="tx1"/>
                </a:solidFill>
                <a:latin typeface="Agency FB" panose="020B0503020202020204" pitchFamily="34" charset="0"/>
                <a:cs typeface="Calibri" panose="020F0502020204030204" pitchFamily="34" charset="0"/>
              </a:rPr>
              <a:t>puis fin 2</a:t>
            </a:r>
            <a:r>
              <a:rPr lang="fr-FR" sz="3200" b="1" u="sng" baseline="30000" dirty="0">
                <a:ln w="0"/>
                <a:solidFill>
                  <a:schemeClr val="tx1"/>
                </a:solidFill>
                <a:latin typeface="Agency FB" panose="020B0503020202020204" pitchFamily="34" charset="0"/>
                <a:cs typeface="Calibri" panose="020F0502020204030204" pitchFamily="34" charset="0"/>
              </a:rPr>
              <a:t>nde</a:t>
            </a:r>
            <a:r>
              <a:rPr lang="fr-FR" sz="3200" b="1" u="sng" dirty="0">
                <a:ln w="0"/>
                <a:solidFill>
                  <a:schemeClr val="tx1"/>
                </a:solidFill>
                <a:latin typeface="Agency FB" panose="020B0503020202020204" pitchFamily="34" charset="0"/>
                <a:cs typeface="Calibri" panose="020F0502020204030204" pitchFamily="34" charset="0"/>
              </a:rPr>
              <a:t> pro, choix de la spécialité :</a:t>
            </a:r>
          </a:p>
        </p:txBody>
      </p:sp>
      <p:sp>
        <p:nvSpPr>
          <p:cNvPr id="17" name="Rectangle 16">
            <a:extLst>
              <a:ext uri="{FF2B5EF4-FFF2-40B4-BE49-F238E27FC236}">
                <a16:creationId xmlns:a16="http://schemas.microsoft.com/office/drawing/2014/main" id="{81822641-1A81-4831-A552-42A18FC33468}"/>
              </a:ext>
            </a:extLst>
          </p:cNvPr>
          <p:cNvSpPr/>
          <p:nvPr/>
        </p:nvSpPr>
        <p:spPr>
          <a:xfrm>
            <a:off x="671026" y="2472612"/>
            <a:ext cx="10849946" cy="3785652"/>
          </a:xfrm>
          <a:prstGeom prst="rect">
            <a:avLst/>
          </a:prstGeom>
          <a:noFill/>
          <a:ln w="28575" cap="flat" cmpd="sng" algn="ctr">
            <a:solidFill>
              <a:schemeClr val="tx1"/>
            </a:solidFill>
            <a:prstDash val="lg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endParaRPr lang="fr-FR" sz="2400" b="1" dirty="0">
              <a:ln w="0"/>
              <a:solidFill>
                <a:schemeClr val="tx1"/>
              </a:solidFill>
              <a:latin typeface="Agency FB" panose="020B0503020202020204" pitchFamily="34" charset="0"/>
              <a:cs typeface="Calibri" panose="020F0502020204030204" pitchFamily="34" charset="0"/>
            </a:endParaRPr>
          </a:p>
          <a:p>
            <a:pPr marL="285750" indent="-285750">
              <a:buFont typeface="Arial" panose="020B0604020202020204" pitchFamily="34" charset="0"/>
              <a:buChar char="•"/>
              <a:defRPr/>
            </a:pPr>
            <a:r>
              <a:rPr lang="fr-FR" sz="3200" dirty="0">
                <a:ln w="0"/>
                <a:solidFill>
                  <a:schemeClr val="tx1"/>
                </a:solidFill>
                <a:highlight>
                  <a:srgbClr val="FFAFDD"/>
                </a:highlight>
                <a:latin typeface="Agency FB" panose="020B0503020202020204" pitchFamily="34" charset="0"/>
                <a:cs typeface="Calibri" panose="020F0502020204030204" pitchFamily="34" charset="0"/>
              </a:rPr>
              <a:t>Bac pro Coiffure </a:t>
            </a:r>
            <a:r>
              <a:rPr lang="fr-FR" sz="3200" dirty="0">
                <a:ln w="0"/>
                <a:solidFill>
                  <a:schemeClr val="tx1"/>
                </a:solidFill>
                <a:latin typeface="Agency FB" panose="020B0503020202020204" pitchFamily="34" charset="0"/>
                <a:cs typeface="Calibri" panose="020F0502020204030204" pitchFamily="34" charset="0"/>
              </a:rPr>
              <a:t>: possible au LP Jean d’</a:t>
            </a:r>
            <a:r>
              <a:rPr lang="fr-FR" sz="3200" dirty="0" err="1">
                <a:ln w="0"/>
                <a:solidFill>
                  <a:schemeClr val="tx1"/>
                </a:solidFill>
                <a:latin typeface="Agency FB" panose="020B0503020202020204" pitchFamily="34" charset="0"/>
                <a:cs typeface="Calibri" panose="020F0502020204030204" pitchFamily="34" charset="0"/>
              </a:rPr>
              <a:t>Arcet</a:t>
            </a:r>
            <a:r>
              <a:rPr lang="fr-FR" sz="3200" dirty="0">
                <a:ln w="0"/>
                <a:solidFill>
                  <a:schemeClr val="tx1"/>
                </a:solidFill>
                <a:latin typeface="Agency FB" panose="020B0503020202020204" pitchFamily="34" charset="0"/>
                <a:cs typeface="Calibri" panose="020F0502020204030204" pitchFamily="34" charset="0"/>
              </a:rPr>
              <a:t>, Aire sur l’Adour</a:t>
            </a:r>
          </a:p>
          <a:p>
            <a:pPr marL="285750" indent="-285750">
              <a:buFont typeface="Arial" panose="020B0604020202020204" pitchFamily="34" charset="0"/>
              <a:buChar char="•"/>
              <a:defRPr/>
            </a:pPr>
            <a:endParaRPr lang="fr-FR" sz="3200" dirty="0">
              <a:ln w="0"/>
              <a:solidFill>
                <a:schemeClr val="tx1"/>
              </a:solidFill>
              <a:latin typeface="Agency FB" panose="020B0503020202020204" pitchFamily="34" charset="0"/>
              <a:cs typeface="Calibri" panose="020F0502020204030204" pitchFamily="34" charset="0"/>
            </a:endParaRPr>
          </a:p>
          <a:p>
            <a:pPr algn="ctr">
              <a:defRPr/>
            </a:pPr>
            <a:r>
              <a:rPr lang="fr-FR" sz="3200" dirty="0">
                <a:ln w="0"/>
                <a:solidFill>
                  <a:schemeClr val="tx1"/>
                </a:solidFill>
                <a:latin typeface="Agency FB" panose="020B0503020202020204" pitchFamily="34" charset="0"/>
                <a:cs typeface="Calibri" panose="020F0502020204030204" pitchFamily="34" charset="0"/>
              </a:rPr>
              <a:t>ou</a:t>
            </a:r>
          </a:p>
          <a:p>
            <a:pPr marL="285750" indent="-285750">
              <a:buFont typeface="Arial" panose="020B0604020202020204" pitchFamily="34" charset="0"/>
              <a:buChar char="•"/>
              <a:defRPr/>
            </a:pPr>
            <a:endParaRPr lang="fr-FR" sz="3200" dirty="0">
              <a:ln w="0"/>
              <a:solidFill>
                <a:schemeClr val="tx1"/>
              </a:solidFill>
              <a:latin typeface="Agency FB" panose="020B0503020202020204" pitchFamily="34" charset="0"/>
              <a:cs typeface="Calibri" panose="020F0502020204030204" pitchFamily="34" charset="0"/>
            </a:endParaRPr>
          </a:p>
          <a:p>
            <a:pPr marL="285750" indent="-285750">
              <a:buFont typeface="Arial" panose="020B0604020202020204" pitchFamily="34" charset="0"/>
              <a:buChar char="•"/>
              <a:defRPr/>
            </a:pPr>
            <a:r>
              <a:rPr lang="fr-FR" sz="3200" dirty="0">
                <a:ln w="0"/>
                <a:solidFill>
                  <a:schemeClr val="tx1"/>
                </a:solidFill>
                <a:highlight>
                  <a:srgbClr val="FFAFDD"/>
                </a:highlight>
                <a:latin typeface="Agency FB" panose="020B0503020202020204" pitchFamily="34" charset="0"/>
                <a:cs typeface="Calibri" panose="020F0502020204030204" pitchFamily="34" charset="0"/>
              </a:rPr>
              <a:t>Bac pro Esthétique – cosmétique – parfumerie </a:t>
            </a:r>
            <a:r>
              <a:rPr lang="fr-FR" sz="3200" dirty="0">
                <a:ln w="0"/>
                <a:solidFill>
                  <a:schemeClr val="tx1"/>
                </a:solidFill>
                <a:latin typeface="Agency FB" panose="020B0503020202020204" pitchFamily="34" charset="0"/>
                <a:cs typeface="Calibri" panose="020F0502020204030204" pitchFamily="34" charset="0"/>
              </a:rPr>
              <a:t>: possible au LP </a:t>
            </a:r>
            <a:r>
              <a:rPr lang="fr-FR" sz="3200" dirty="0" err="1">
                <a:ln w="0"/>
                <a:solidFill>
                  <a:schemeClr val="tx1"/>
                </a:solidFill>
                <a:latin typeface="Agency FB" panose="020B0503020202020204" pitchFamily="34" charset="0"/>
                <a:cs typeface="Calibri" panose="020F0502020204030204" pitchFamily="34" charset="0"/>
              </a:rPr>
              <a:t>Aïzpurdi</a:t>
            </a:r>
            <a:r>
              <a:rPr lang="fr-FR" sz="3200" dirty="0">
                <a:ln w="0"/>
                <a:solidFill>
                  <a:schemeClr val="tx1"/>
                </a:solidFill>
                <a:latin typeface="Agency FB" panose="020B0503020202020204" pitchFamily="34" charset="0"/>
                <a:cs typeface="Calibri" panose="020F0502020204030204" pitchFamily="34" charset="0"/>
              </a:rPr>
              <a:t>, Hendaye</a:t>
            </a:r>
          </a:p>
          <a:p>
            <a:pPr marL="285750" indent="-285750">
              <a:buFont typeface="Arial" panose="020B0604020202020204" pitchFamily="34" charset="0"/>
              <a:buChar char="•"/>
              <a:defRPr/>
            </a:pPr>
            <a:endParaRPr lang="fr-FR" sz="2400" dirty="0">
              <a:ln w="0"/>
              <a:solidFill>
                <a:schemeClr val="tx1"/>
              </a:solidFill>
              <a:latin typeface="Agency FB" panose="020B0503020202020204" pitchFamily="34" charset="0"/>
              <a:cs typeface="Calibri" panose="020F0502020204030204" pitchFamily="34" charset="0"/>
            </a:endParaRPr>
          </a:p>
        </p:txBody>
      </p:sp>
    </p:spTree>
    <p:extLst>
      <p:ext uri="{BB962C8B-B14F-4D97-AF65-F5344CB8AC3E}">
        <p14:creationId xmlns:p14="http://schemas.microsoft.com/office/powerpoint/2010/main" val="1088133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ustomShape 1"/>
          <p:cNvSpPr/>
          <p:nvPr/>
        </p:nvSpPr>
        <p:spPr>
          <a:xfrm>
            <a:off x="3265458" y="232117"/>
            <a:ext cx="5544480" cy="717453"/>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3600" b="1" strike="noStrike" spc="-1" dirty="0">
                <a:solidFill>
                  <a:srgbClr val="000000"/>
                </a:solidFill>
                <a:uFill>
                  <a:solidFill>
                    <a:srgbClr val="FFFFFF"/>
                  </a:solidFill>
                </a:uFill>
                <a:latin typeface="Agency FB"/>
              </a:rPr>
              <a:t>L’apprentissage</a:t>
            </a:r>
            <a:endParaRPr lang="fr-FR" sz="3600" b="0" strike="noStrike" spc="-1" dirty="0">
              <a:solidFill>
                <a:srgbClr val="000000"/>
              </a:solidFill>
              <a:uFill>
                <a:solidFill>
                  <a:srgbClr val="FFFFFF"/>
                </a:solidFill>
              </a:uFill>
              <a:latin typeface="Arial"/>
            </a:endParaRPr>
          </a:p>
        </p:txBody>
      </p:sp>
      <p:sp>
        <p:nvSpPr>
          <p:cNvPr id="357" name="CustomShape 2"/>
          <p:cNvSpPr/>
          <p:nvPr/>
        </p:nvSpPr>
        <p:spPr>
          <a:xfrm>
            <a:off x="588018" y="1252025"/>
            <a:ext cx="10899360" cy="5373858"/>
          </a:xfrm>
          <a:prstGeom prst="rect">
            <a:avLst/>
          </a:prstGeom>
          <a:noFill/>
          <a:ln w="28440" cap="rnd">
            <a:solidFill>
              <a:schemeClr val="tx1"/>
            </a:solidFill>
            <a:custDash>
              <a:ds d="800000" sp="300000"/>
            </a:custDash>
            <a:round/>
          </a:ln>
        </p:spPr>
        <p:style>
          <a:lnRef idx="0">
            <a:scrgbClr r="0" g="0" b="0"/>
          </a:lnRef>
          <a:fillRef idx="0">
            <a:scrgbClr r="0" g="0" b="0"/>
          </a:fillRef>
          <a:effectRef idx="0">
            <a:scrgbClr r="0" g="0" b="0"/>
          </a:effectRef>
          <a:fontRef idx="minor"/>
        </p:style>
        <p:txBody>
          <a:bodyPr lIns="90000" tIns="45000" rIns="90000" bIns="45000" anchor="ctr"/>
          <a:lstStyle/>
          <a:p>
            <a:pPr marL="457920" indent="-457200">
              <a:lnSpc>
                <a:spcPct val="100000"/>
              </a:lnSpc>
              <a:buFont typeface="Arial" panose="020B0604020202020204" pitchFamily="34" charset="0"/>
              <a:buChar char="•"/>
            </a:pPr>
            <a:r>
              <a:rPr lang="fr-FR" sz="2800" strike="noStrike" spc="-1" dirty="0">
                <a:solidFill>
                  <a:srgbClr val="000000"/>
                </a:solidFill>
                <a:uFill>
                  <a:solidFill>
                    <a:srgbClr val="FFFFFF"/>
                  </a:solidFill>
                </a:uFill>
                <a:latin typeface="Agency FB" panose="020B0503020202020204" pitchFamily="34" charset="0"/>
              </a:rPr>
              <a:t>L’apprentissage consiste à </a:t>
            </a:r>
            <a:r>
              <a:rPr lang="fr-FR" sz="2800" u="sng" strike="noStrike" spc="-1" dirty="0">
                <a:solidFill>
                  <a:srgbClr val="000000"/>
                </a:solidFill>
                <a:latin typeface="Agency FB" panose="020B0503020202020204" pitchFamily="34" charset="0"/>
              </a:rPr>
              <a:t>trouver un employeur et signer un contrat de travail</a:t>
            </a:r>
          </a:p>
          <a:p>
            <a:pPr marL="457920" indent="-457200">
              <a:lnSpc>
                <a:spcPct val="100000"/>
              </a:lnSpc>
              <a:buFont typeface="Arial" panose="020B0604020202020204" pitchFamily="34" charset="0"/>
              <a:buChar char="•"/>
            </a:pPr>
            <a:endParaRPr lang="fr-FR" sz="2800" strike="noStrike" spc="-1" dirty="0">
              <a:solidFill>
                <a:srgbClr val="000000"/>
              </a:solidFill>
              <a:uFill>
                <a:solidFill>
                  <a:srgbClr val="FFFFFF"/>
                </a:solidFill>
              </a:uFill>
              <a:latin typeface="Agency FB" panose="020B0503020202020204" pitchFamily="34" charset="0"/>
            </a:endParaRPr>
          </a:p>
          <a:p>
            <a:pPr marL="457920" indent="-457200">
              <a:lnSpc>
                <a:spcPct val="100000"/>
              </a:lnSpc>
              <a:buFont typeface="Arial" panose="020B0604020202020204" pitchFamily="34" charset="0"/>
              <a:buChar char="•"/>
            </a:pPr>
            <a:r>
              <a:rPr lang="fr-FR" sz="2800" strike="noStrike" spc="-1" dirty="0">
                <a:solidFill>
                  <a:srgbClr val="000000"/>
                </a:solidFill>
                <a:uFill>
                  <a:solidFill>
                    <a:srgbClr val="FFFFFF"/>
                  </a:solidFill>
                </a:uFill>
                <a:latin typeface="Agency FB" panose="020B0503020202020204" pitchFamily="34" charset="0"/>
              </a:rPr>
              <a:t>Les cours ont lieu en CFA ou en Lycée Professionnel</a:t>
            </a:r>
          </a:p>
          <a:p>
            <a:pPr marL="457920" indent="-457200">
              <a:lnSpc>
                <a:spcPct val="100000"/>
              </a:lnSpc>
              <a:buFont typeface="Arial" panose="020B0604020202020204" pitchFamily="34" charset="0"/>
              <a:buChar char="•"/>
            </a:pPr>
            <a:endParaRPr lang="fr-FR" sz="2800" strike="noStrike" spc="-1" dirty="0">
              <a:solidFill>
                <a:srgbClr val="000000"/>
              </a:solidFill>
              <a:uFill>
                <a:solidFill>
                  <a:srgbClr val="FFFFFF"/>
                </a:solidFill>
              </a:uFill>
              <a:latin typeface="Agency FB" panose="020B0503020202020204" pitchFamily="34" charset="0"/>
            </a:endParaRPr>
          </a:p>
          <a:p>
            <a:pPr marL="457920" indent="-457200">
              <a:lnSpc>
                <a:spcPct val="100000"/>
              </a:lnSpc>
              <a:buFont typeface="Arial" panose="020B0604020202020204" pitchFamily="34" charset="0"/>
              <a:buChar char="•"/>
            </a:pPr>
            <a:r>
              <a:rPr lang="fr-FR" sz="2800" strike="noStrike" spc="-1" dirty="0">
                <a:solidFill>
                  <a:srgbClr val="000000"/>
                </a:solidFill>
                <a:uFill>
                  <a:solidFill>
                    <a:srgbClr val="FFFFFF"/>
                  </a:solidFill>
                </a:uFill>
                <a:latin typeface="Agency FB" panose="020B0503020202020204" pitchFamily="34" charset="0"/>
              </a:rPr>
              <a:t>L’alternance varie selon le diplôme préparé :  un CAP ou un Bac professionnel</a:t>
            </a:r>
          </a:p>
          <a:p>
            <a:pPr marL="457920" indent="-457200">
              <a:lnSpc>
                <a:spcPct val="100000"/>
              </a:lnSpc>
              <a:buFont typeface="Arial" panose="020B0604020202020204" pitchFamily="34" charset="0"/>
              <a:buChar char="•"/>
            </a:pPr>
            <a:endParaRPr lang="fr-FR" sz="2800" spc="-1" dirty="0">
              <a:solidFill>
                <a:srgbClr val="000000"/>
              </a:solidFill>
              <a:uFill>
                <a:solidFill>
                  <a:srgbClr val="FFFFFF"/>
                </a:solidFill>
              </a:uFill>
              <a:latin typeface="Agency FB" panose="020B0503020202020204" pitchFamily="34" charset="0"/>
            </a:endParaRPr>
          </a:p>
          <a:p>
            <a:pPr marL="457200" indent="-457200">
              <a:buFont typeface="Arial" panose="020B0604020202020204" pitchFamily="34" charset="0"/>
              <a:buChar char="•"/>
            </a:pPr>
            <a:r>
              <a:rPr lang="fr-FR" sz="2800" spc="-1" dirty="0">
                <a:solidFill>
                  <a:srgbClr val="000000"/>
                </a:solidFill>
                <a:uFill>
                  <a:solidFill>
                    <a:srgbClr val="FFFFFF"/>
                  </a:solidFill>
                </a:uFill>
                <a:latin typeface="Agency FB" panose="020B0503020202020204" pitchFamily="34" charset="0"/>
              </a:rPr>
              <a:t>La rémunération : De 410,60 € à 1186,60 €/</a:t>
            </a:r>
            <a:r>
              <a:rPr lang="fr-FR" sz="2800" spc="-1" dirty="0">
                <a:solidFill>
                  <a:srgbClr val="000000"/>
                </a:solidFill>
                <a:uFill>
                  <a:solidFill>
                    <a:srgbClr val="FFFFFF"/>
                  </a:solidFill>
                </a:uFill>
                <a:latin typeface="Agency FB"/>
              </a:rPr>
              <a:t>mois, selon l’âge et l’année d’études</a:t>
            </a:r>
          </a:p>
          <a:p>
            <a:pPr marL="457200" indent="-457200">
              <a:buFont typeface="Arial" panose="020B0604020202020204" pitchFamily="34" charset="0"/>
              <a:buChar char="•"/>
            </a:pPr>
            <a:endParaRPr lang="fr-FR" sz="2800" spc="-1" dirty="0">
              <a:solidFill>
                <a:srgbClr val="000000"/>
              </a:solidFill>
              <a:uFill>
                <a:solidFill>
                  <a:srgbClr val="FFFFFF"/>
                </a:solidFill>
              </a:uFill>
              <a:latin typeface="Agency FB"/>
            </a:endParaRPr>
          </a:p>
          <a:p>
            <a:pPr marL="457920" indent="-457200">
              <a:buFont typeface="Arial" panose="020B0604020202020204" pitchFamily="34" charset="0"/>
              <a:buChar char="•"/>
            </a:pPr>
            <a:r>
              <a:rPr lang="fr-FR" sz="2800" dirty="0">
                <a:latin typeface="Agency FB" panose="020B0503020202020204" pitchFamily="34" charset="0"/>
              </a:rPr>
              <a:t>Des </a:t>
            </a:r>
            <a:r>
              <a:rPr lang="fr-FR" sz="2800" u="sng" dirty="0">
                <a:latin typeface="Agency FB" panose="020B0503020202020204" pitchFamily="34" charset="0"/>
              </a:rPr>
              <a:t>passerelles entre l’apprentissage et le statut scolaire </a:t>
            </a:r>
            <a:r>
              <a:rPr lang="fr-FR" sz="2800" dirty="0">
                <a:latin typeface="Agency FB" panose="020B0503020202020204" pitchFamily="34" charset="0"/>
              </a:rPr>
              <a:t>pour construire un cursus au plus près des besoins de l’élève.</a:t>
            </a:r>
          </a:p>
        </p:txBody>
      </p:sp>
    </p:spTree>
    <p:extLst>
      <p:ext uri="{BB962C8B-B14F-4D97-AF65-F5344CB8AC3E}">
        <p14:creationId xmlns:p14="http://schemas.microsoft.com/office/powerpoint/2010/main" val="42603816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F6E717E-565D-48DC-8BC6-70EDFA9BA10C}"/>
              </a:ext>
            </a:extLst>
          </p:cNvPr>
          <p:cNvSpPr txBox="1">
            <a:spLocks/>
          </p:cNvSpPr>
          <p:nvPr/>
        </p:nvSpPr>
        <p:spPr>
          <a:xfrm>
            <a:off x="1632738" y="2413652"/>
            <a:ext cx="8926523" cy="2030695"/>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2800" b="1" spc="-1">
                <a:solidFill>
                  <a:srgbClr val="000000"/>
                </a:solidFill>
                <a:uFill>
                  <a:solidFill>
                    <a:srgbClr val="FFFFFF"/>
                  </a:solidFill>
                </a:uFill>
                <a:latin typeface="Agency FB"/>
              </a:defRPr>
            </a:lvl1pPr>
          </a:lstStyle>
          <a:p>
            <a:pPr algn="ctr"/>
            <a:r>
              <a:rPr lang="fr-FR" sz="4000" b="1" strike="noStrike" spc="-1" dirty="0">
                <a:uFill>
                  <a:solidFill>
                    <a:srgbClr val="FFFFFF"/>
                  </a:solidFill>
                </a:uFill>
                <a:latin typeface="Agency FB"/>
              </a:rPr>
              <a:t>Les procédures d’orientation, d’affectation et d’inscription par le téléservice : </a:t>
            </a:r>
          </a:p>
          <a:p>
            <a:pPr algn="ctr"/>
            <a:r>
              <a:rPr lang="fr-FR" sz="4000" dirty="0"/>
              <a:t>3 étapes importantes</a:t>
            </a:r>
            <a:endParaRPr lang="fr-FR" sz="1800" b="0" strike="noStrike" spc="-1" dirty="0">
              <a:uFill>
                <a:solidFill>
                  <a:srgbClr val="FFFFFF"/>
                </a:solidFill>
              </a:uFill>
              <a:latin typeface="Arial"/>
            </a:endParaRPr>
          </a:p>
          <a:p>
            <a:endParaRPr lang="fr-FR" sz="1800" b="0" strike="noStrike" spc="-1" dirty="0">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7">
            <a:extLst>
              <a:ext uri="{FF2B5EF4-FFF2-40B4-BE49-F238E27FC236}">
                <a16:creationId xmlns:a16="http://schemas.microsoft.com/office/drawing/2014/main" id="{C525D7B2-EC86-4AD8-8763-5C26A4A5B6F5}"/>
              </a:ext>
            </a:extLst>
          </p:cNvPr>
          <p:cNvSpPr txBox="1">
            <a:spLocks/>
          </p:cNvSpPr>
          <p:nvPr/>
        </p:nvSpPr>
        <p:spPr>
          <a:xfrm>
            <a:off x="319767" y="1039844"/>
            <a:ext cx="11263993" cy="5457373"/>
          </a:xfrm>
          <a:prstGeom prst="rect">
            <a:avLst/>
          </a:prstGeom>
          <a:noFill/>
          <a:ln w="28575">
            <a:solidFill>
              <a:schemeClr val="tx1"/>
            </a:solidFill>
            <a:prstDash val="lgDash"/>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fontAlgn="base">
              <a:spcAft>
                <a:spcPct val="0"/>
              </a:spcAft>
              <a:buFont typeface="Arial" panose="020B0604020202020204" pitchFamily="34" charset="0"/>
              <a:buChar char="■"/>
            </a:pPr>
            <a:r>
              <a:rPr lang="fr-FR" dirty="0">
                <a:latin typeface="Agency FB" panose="020B0503020202020204" pitchFamily="34" charset="0"/>
              </a:rPr>
              <a:t>Le portail Scolarité Services est accessible via l’identifiant et mot de passe de votre compte </a:t>
            </a:r>
            <a:r>
              <a:rPr lang="fr-FR" dirty="0" err="1">
                <a:latin typeface="Agency FB" panose="020B0503020202020204" pitchFamily="34" charset="0"/>
              </a:rPr>
              <a:t>EduConnect</a:t>
            </a:r>
            <a:r>
              <a:rPr lang="fr-FR" dirty="0">
                <a:latin typeface="Agency FB" panose="020B0503020202020204" pitchFamily="34" charset="0"/>
              </a:rPr>
              <a:t> ou en utilisant </a:t>
            </a:r>
            <a:r>
              <a:rPr lang="fr-FR" dirty="0" err="1">
                <a:latin typeface="Agency FB" panose="020B0503020202020204" pitchFamily="34" charset="0"/>
              </a:rPr>
              <a:t>FranceConnect</a:t>
            </a:r>
            <a:endParaRPr lang="fr-FR" dirty="0">
              <a:latin typeface="Agency FB" panose="020B0503020202020204" pitchFamily="34" charset="0"/>
            </a:endParaRPr>
          </a:p>
          <a:p>
            <a:pPr indent="228600" fontAlgn="base">
              <a:spcAft>
                <a:spcPct val="0"/>
              </a:spcAft>
              <a:buFont typeface="Arial" panose="020B0604020202020204" pitchFamily="34" charset="0"/>
              <a:buChar char="■"/>
            </a:pPr>
            <a:r>
              <a:rPr lang="fr-FR" b="1" dirty="0">
                <a:latin typeface="Agency FB" panose="020B0503020202020204" pitchFamily="34" charset="0"/>
                <a:hlinkClick r:id="rId2"/>
              </a:rPr>
              <a:t>https://educonnect.education.gouv.fr/</a:t>
            </a:r>
            <a:r>
              <a:rPr lang="fr-FR" b="1" dirty="0">
                <a:latin typeface="Agency FB" panose="020B0503020202020204" pitchFamily="34" charset="0"/>
              </a:rPr>
              <a:t> ou </a:t>
            </a:r>
            <a:r>
              <a:rPr lang="fr-FR" altLang="fr-FR" sz="2800" b="1" dirty="0">
                <a:latin typeface="Agency FB" panose="020B0503020202020204" pitchFamily="34" charset="0"/>
                <a:hlinkClick r:id="rId3"/>
              </a:rPr>
              <a:t>https://teleservices.education.gouv.fr</a:t>
            </a:r>
            <a:r>
              <a:rPr lang="fr-FR" altLang="fr-FR" sz="2800" b="1" dirty="0">
                <a:latin typeface="Agency FB" panose="020B0503020202020204" pitchFamily="34" charset="0"/>
              </a:rPr>
              <a:t> </a:t>
            </a:r>
          </a:p>
          <a:p>
            <a:pPr indent="228600" fontAlgn="base">
              <a:spcAft>
                <a:spcPct val="0"/>
              </a:spcAft>
              <a:buFont typeface="Arial" panose="020B0604020202020204" pitchFamily="34" charset="0"/>
              <a:buChar char="■"/>
            </a:pPr>
            <a:r>
              <a:rPr lang="fr-FR" altLang="fr-FR" b="1" dirty="0">
                <a:latin typeface="Agency FB" panose="020B0503020202020204" pitchFamily="34" charset="0"/>
              </a:rPr>
              <a:t>Le parcours d’orientation, d’affectation et d’inscription des élèves de troisième se fait de manière dématérialisée pour accéder aux différents téléservices :</a:t>
            </a:r>
          </a:p>
          <a:p>
            <a:pPr marL="914400" lvl="2" indent="-914400" fontAlgn="base">
              <a:spcAft>
                <a:spcPct val="0"/>
              </a:spcAft>
              <a:buNone/>
            </a:pPr>
            <a:endParaRPr lang="fr-FR" altLang="fr-FR" sz="2800" b="1" dirty="0">
              <a:latin typeface="Agency FB" panose="020B0503020202020204" pitchFamily="34" charset="0"/>
            </a:endParaRPr>
          </a:p>
        </p:txBody>
      </p:sp>
      <p:sp>
        <p:nvSpPr>
          <p:cNvPr id="6" name="Titre 6">
            <a:extLst>
              <a:ext uri="{FF2B5EF4-FFF2-40B4-BE49-F238E27FC236}">
                <a16:creationId xmlns:a16="http://schemas.microsoft.com/office/drawing/2014/main" id="{9A8EF7F5-5B45-4633-9193-1A6E53DAE830}"/>
              </a:ext>
            </a:extLst>
          </p:cNvPr>
          <p:cNvSpPr txBox="1">
            <a:spLocks/>
          </p:cNvSpPr>
          <p:nvPr/>
        </p:nvSpPr>
        <p:spPr>
          <a:xfrm>
            <a:off x="319767" y="265069"/>
            <a:ext cx="11146972" cy="576061"/>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b"/>
          <a:lstStyle>
            <a:defPPr>
              <a:defRPr lang="fr-FR"/>
            </a:defPPr>
            <a:lvl1pPr>
              <a:defRPr b="0" strike="noStrike" spc="-1">
                <a:solidFill>
                  <a:srgbClr val="000000"/>
                </a:solidFill>
                <a:uFill>
                  <a:solidFill>
                    <a:srgbClr val="FFFFFF"/>
                  </a:solidFill>
                </a:uFill>
                <a:latin typeface="Arial"/>
              </a:defRPr>
            </a:lvl1pPr>
          </a:lstStyle>
          <a:p>
            <a:pPr algn="ctr"/>
            <a:r>
              <a:rPr lang="fr-FR" sz="3600" b="1" dirty="0">
                <a:solidFill>
                  <a:schemeClr val="tx1"/>
                </a:solidFill>
                <a:latin typeface="Agency FB"/>
              </a:rPr>
              <a:t>Les services en ligne Orientation, Affectation et </a:t>
            </a:r>
            <a:r>
              <a:rPr lang="fr-FR" sz="3600" b="1" dirty="0" err="1">
                <a:solidFill>
                  <a:schemeClr val="tx1"/>
                </a:solidFill>
                <a:latin typeface="Agency FB"/>
              </a:rPr>
              <a:t>Inscritpion</a:t>
            </a:r>
            <a:r>
              <a:rPr lang="fr-FR" sz="3600" b="1" dirty="0">
                <a:solidFill>
                  <a:schemeClr val="tx1"/>
                </a:solidFill>
                <a:latin typeface="Agency FB"/>
              </a:rPr>
              <a:t> </a:t>
            </a:r>
          </a:p>
        </p:txBody>
      </p:sp>
      <p:pic>
        <p:nvPicPr>
          <p:cNvPr id="2" name="Picture 2">
            <a:extLst>
              <a:ext uri="{FF2B5EF4-FFF2-40B4-BE49-F238E27FC236}">
                <a16:creationId xmlns:a16="http://schemas.microsoft.com/office/drawing/2014/main" id="{193858B8-929F-D9BB-B9DF-9F8603B49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614" y="3918857"/>
            <a:ext cx="7971277" cy="230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256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D06E7F-F2E4-17E6-B4AC-E5E9D6A1DBD5}"/>
              </a:ext>
            </a:extLst>
          </p:cNvPr>
          <p:cNvSpPr>
            <a:spLocks noGrp="1"/>
          </p:cNvSpPr>
          <p:nvPr>
            <p:ph type="title"/>
          </p:nvPr>
        </p:nvSpPr>
        <p:spPr>
          <a:xfrm>
            <a:off x="373224" y="980330"/>
            <a:ext cx="11513976" cy="5168544"/>
          </a:xfrm>
          <a:ln w="28575">
            <a:solidFill>
              <a:srgbClr val="000000"/>
            </a:solidFill>
            <a:prstDash val="dash"/>
          </a:ln>
        </p:spPr>
        <p:txBody>
          <a:bodyPr>
            <a:noAutofit/>
          </a:bodyPr>
          <a:lstStyle/>
          <a:p>
            <a:pPr indent="457200">
              <a:lnSpc>
                <a:spcPct val="115000"/>
              </a:lnSpc>
              <a:spcAft>
                <a:spcPts val="1000"/>
              </a:spcAft>
            </a:pPr>
            <a:r>
              <a:rPr lang="fr-FR" sz="2400" b="1" u="sng" dirty="0">
                <a:effectLst/>
                <a:highlight>
                  <a:srgbClr val="FFFF00"/>
                </a:highlight>
                <a:latin typeface="Agency FB" panose="020B0503020202020204" pitchFamily="34" charset="0"/>
                <a:ea typeface="Calibri" panose="020F0502020204030204" pitchFamily="34" charset="0"/>
                <a:cs typeface="Times New Roman" panose="02020603050405020304" pitchFamily="18" charset="0"/>
              </a:rPr>
              <a:t>Le Service en Ligne Orientation :</a:t>
            </a:r>
            <a:br>
              <a:rPr lang="fr-FR" sz="2400" dirty="0">
                <a:effectLst/>
                <a:latin typeface="Agency FB" panose="020B0503020202020204" pitchFamily="34" charset="0"/>
                <a:ea typeface="Calibri" panose="020F0502020204030204" pitchFamily="34" charset="0"/>
                <a:cs typeface="Times New Roman" panose="02020603050405020304" pitchFamily="18" charset="0"/>
              </a:rPr>
            </a:br>
            <a:r>
              <a:rPr lang="fr-FR" sz="2400" dirty="0">
                <a:effectLst/>
                <a:latin typeface="Agency FB" panose="020B0503020202020204" pitchFamily="34" charset="0"/>
                <a:ea typeface="Calibri" panose="020F0502020204030204" pitchFamily="34" charset="0"/>
                <a:cs typeface="Times New Roman" panose="02020603050405020304" pitchFamily="18" charset="0"/>
              </a:rPr>
              <a:t> </a:t>
            </a:r>
            <a:br>
              <a:rPr lang="fr-FR" sz="2400" dirty="0">
                <a:effectLst/>
                <a:latin typeface="Agency FB" panose="020B0503020202020204" pitchFamily="34" charset="0"/>
                <a:ea typeface="Calibri" panose="020F0502020204030204" pitchFamily="34" charset="0"/>
                <a:cs typeface="Times New Roman" panose="02020603050405020304" pitchFamily="18" charset="0"/>
              </a:rPr>
            </a:br>
            <a:r>
              <a:rPr lang="fr-FR" sz="2400" dirty="0">
                <a:effectLst/>
                <a:latin typeface="Agency FB" panose="020B0503020202020204" pitchFamily="34" charset="0"/>
                <a:ea typeface="Calibri" panose="020F0502020204030204" pitchFamily="34" charset="0"/>
                <a:cs typeface="Times New Roman" panose="02020603050405020304" pitchFamily="18" charset="0"/>
              </a:rPr>
              <a:t>Le Service en Ligne Orientation est créé pour les familles, dans le but de </a:t>
            </a:r>
            <a:r>
              <a:rPr lang="fr-FR" sz="2400" b="1" dirty="0">
                <a:effectLst/>
                <a:latin typeface="Agency FB" panose="020B0503020202020204" pitchFamily="34" charset="0"/>
                <a:ea typeface="Calibri" panose="020F0502020204030204" pitchFamily="34" charset="0"/>
                <a:cs typeface="Times New Roman" panose="02020603050405020304" pitchFamily="18" charset="0"/>
              </a:rPr>
              <a:t>simplifier leurs démarches administratives par leur dématérialisation, et les positionner dans un parcours orientation-affectation-inscription au sein d’un portail "parents".</a:t>
            </a:r>
            <a:r>
              <a:rPr lang="fr-FR" sz="2400" dirty="0">
                <a:effectLst/>
                <a:latin typeface="Agency FB" panose="020B0503020202020204" pitchFamily="34" charset="0"/>
                <a:ea typeface="Calibri" panose="020F0502020204030204" pitchFamily="34" charset="0"/>
                <a:cs typeface="Times New Roman" panose="02020603050405020304" pitchFamily="18" charset="0"/>
              </a:rPr>
              <a:t> Il permet aux familles de :</a:t>
            </a:r>
            <a:br>
              <a:rPr lang="fr-FR" sz="2400" dirty="0">
                <a:effectLst/>
                <a:latin typeface="Agency FB" panose="020B0503020202020204" pitchFamily="34" charset="0"/>
                <a:ea typeface="Calibri" panose="020F0502020204030204" pitchFamily="34" charset="0"/>
                <a:cs typeface="Times New Roman" panose="02020603050405020304" pitchFamily="18" charset="0"/>
              </a:rPr>
            </a:br>
            <a:br>
              <a:rPr lang="fr-FR" sz="2400" dirty="0">
                <a:effectLst/>
                <a:latin typeface="Agency FB" panose="020B0503020202020204" pitchFamily="34" charset="0"/>
                <a:ea typeface="Calibri" panose="020F0502020204030204" pitchFamily="34" charset="0"/>
                <a:cs typeface="Times New Roman" panose="02020603050405020304" pitchFamily="18" charset="0"/>
              </a:rPr>
            </a:br>
            <a:r>
              <a:rPr lang="fr-FR" sz="2400" dirty="0">
                <a:effectLst/>
                <a:latin typeface="Agency FB" panose="020B0503020202020204" pitchFamily="34" charset="0"/>
                <a:ea typeface="Calibri" panose="020F0502020204030204" pitchFamily="34" charset="0"/>
                <a:cs typeface="Times New Roman" panose="02020603050405020304" pitchFamily="18" charset="0"/>
              </a:rPr>
              <a:t>1 - Saisir les intentions provisoires pour la rentrée scolaire</a:t>
            </a:r>
            <a:br>
              <a:rPr lang="fr-FR" sz="2400" dirty="0">
                <a:effectLst/>
                <a:latin typeface="Agency FB" panose="020B0503020202020204" pitchFamily="34" charset="0"/>
                <a:ea typeface="Calibri" panose="020F0502020204030204" pitchFamily="34" charset="0"/>
                <a:cs typeface="Times New Roman" panose="02020603050405020304" pitchFamily="18" charset="0"/>
              </a:rPr>
            </a:br>
            <a:r>
              <a:rPr lang="fr-FR" sz="2400" dirty="0">
                <a:effectLst/>
                <a:latin typeface="Agency FB" panose="020B0503020202020204" pitchFamily="34" charset="0"/>
                <a:ea typeface="Calibri" panose="020F0502020204030204" pitchFamily="34" charset="0"/>
                <a:cs typeface="Times New Roman" panose="02020603050405020304" pitchFamily="18" charset="0"/>
              </a:rPr>
              <a:t>2 - Consulter l’avis provisoire du conseil de classe et en accuser réception</a:t>
            </a:r>
            <a:br>
              <a:rPr lang="fr-FR" sz="2400" dirty="0">
                <a:effectLst/>
                <a:latin typeface="Agency FB" panose="020B0503020202020204" pitchFamily="34" charset="0"/>
                <a:ea typeface="Calibri" panose="020F0502020204030204" pitchFamily="34" charset="0"/>
                <a:cs typeface="Times New Roman" panose="02020603050405020304" pitchFamily="18" charset="0"/>
              </a:rPr>
            </a:br>
            <a:r>
              <a:rPr lang="fr-FR" sz="2400" dirty="0">
                <a:effectLst/>
                <a:latin typeface="Agency FB" panose="020B0503020202020204" pitchFamily="34" charset="0"/>
                <a:ea typeface="Calibri" panose="020F0502020204030204" pitchFamily="34" charset="0"/>
                <a:cs typeface="Times New Roman" panose="02020603050405020304" pitchFamily="18" charset="0"/>
              </a:rPr>
              <a:t>3 - Saisir les choix définitifs</a:t>
            </a:r>
            <a:br>
              <a:rPr lang="fr-FR" sz="2400" dirty="0">
                <a:effectLst/>
                <a:latin typeface="Agency FB" panose="020B0503020202020204" pitchFamily="34" charset="0"/>
                <a:ea typeface="Calibri" panose="020F0502020204030204" pitchFamily="34" charset="0"/>
                <a:cs typeface="Times New Roman" panose="02020603050405020304" pitchFamily="18" charset="0"/>
              </a:rPr>
            </a:br>
            <a:r>
              <a:rPr lang="fr-FR" sz="2400" dirty="0">
                <a:effectLst/>
                <a:latin typeface="Agency FB" panose="020B0503020202020204" pitchFamily="34" charset="0"/>
                <a:ea typeface="Calibri" panose="020F0502020204030204" pitchFamily="34" charset="0"/>
                <a:cs typeface="Times New Roman" panose="02020603050405020304" pitchFamily="18" charset="0"/>
              </a:rPr>
              <a:t>4 - Consulter la réponse du conseil de classe et faire part de leur accord ou désaccord </a:t>
            </a:r>
            <a:br>
              <a:rPr lang="fr-FR" sz="2400" dirty="0">
                <a:effectLst/>
                <a:latin typeface="Agency FB" panose="020B0503020202020204" pitchFamily="34" charset="0"/>
                <a:ea typeface="Calibri" panose="020F0502020204030204" pitchFamily="34" charset="0"/>
                <a:cs typeface="Times New Roman" panose="02020603050405020304" pitchFamily="18" charset="0"/>
              </a:rPr>
            </a:br>
            <a:endParaRPr lang="fr-FR" sz="2400" dirty="0">
              <a:latin typeface="Agency FB" panose="020B0503020202020204" pitchFamily="34" charset="0"/>
            </a:endParaRPr>
          </a:p>
        </p:txBody>
      </p:sp>
      <p:sp>
        <p:nvSpPr>
          <p:cNvPr id="4" name="Titre 6">
            <a:extLst>
              <a:ext uri="{FF2B5EF4-FFF2-40B4-BE49-F238E27FC236}">
                <a16:creationId xmlns:a16="http://schemas.microsoft.com/office/drawing/2014/main" id="{A25AD449-4B39-B3C7-E95F-817519773BD4}"/>
              </a:ext>
            </a:extLst>
          </p:cNvPr>
          <p:cNvSpPr txBox="1">
            <a:spLocks/>
          </p:cNvSpPr>
          <p:nvPr/>
        </p:nvSpPr>
        <p:spPr>
          <a:xfrm>
            <a:off x="2658139" y="244335"/>
            <a:ext cx="6944145" cy="576061"/>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b"/>
          <a:lstStyle>
            <a:defPPr>
              <a:defRPr lang="fr-FR"/>
            </a:defPPr>
            <a:lvl1pPr>
              <a:defRPr b="0" strike="noStrike" spc="-1">
                <a:solidFill>
                  <a:srgbClr val="000000"/>
                </a:solidFill>
                <a:uFill>
                  <a:solidFill>
                    <a:srgbClr val="FFFFFF"/>
                  </a:solidFill>
                </a:uFill>
                <a:latin typeface="Arial"/>
              </a:defRPr>
            </a:lvl1pPr>
          </a:lstStyle>
          <a:p>
            <a:pPr algn="ctr"/>
            <a:r>
              <a:rPr lang="fr-FR" sz="3600" b="1" dirty="0">
                <a:solidFill>
                  <a:schemeClr val="tx1"/>
                </a:solidFill>
                <a:latin typeface="Agency FB"/>
              </a:rPr>
              <a:t>Première étape : l’orientation</a:t>
            </a:r>
          </a:p>
        </p:txBody>
      </p:sp>
    </p:spTree>
    <p:extLst>
      <p:ext uri="{BB962C8B-B14F-4D97-AF65-F5344CB8AC3E}">
        <p14:creationId xmlns:p14="http://schemas.microsoft.com/office/powerpoint/2010/main" val="2573960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7">
            <a:extLst>
              <a:ext uri="{FF2B5EF4-FFF2-40B4-BE49-F238E27FC236}">
                <a16:creationId xmlns:a16="http://schemas.microsoft.com/office/drawing/2014/main" id="{C525D7B2-EC86-4AD8-8763-5C26A4A5B6F5}"/>
              </a:ext>
            </a:extLst>
          </p:cNvPr>
          <p:cNvSpPr txBox="1">
            <a:spLocks/>
          </p:cNvSpPr>
          <p:nvPr/>
        </p:nvSpPr>
        <p:spPr>
          <a:xfrm>
            <a:off x="261257" y="1030514"/>
            <a:ext cx="11263993" cy="5457373"/>
          </a:xfrm>
          <a:prstGeom prst="rect">
            <a:avLst/>
          </a:prstGeom>
          <a:noFill/>
          <a:ln w="28575">
            <a:solidFill>
              <a:schemeClr val="tx1"/>
            </a:solidFill>
            <a:prstDash val="lgDash"/>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ct val="0"/>
              </a:spcAft>
              <a:buFont typeface="Arial" panose="020B0604020202020204" pitchFamily="34" charset="0"/>
              <a:buChar char="■"/>
            </a:pPr>
            <a:endParaRPr lang="fr-FR" altLang="fr-FR" b="1" dirty="0">
              <a:latin typeface="Agency FB" panose="020B0503020202020204" pitchFamily="34" charset="0"/>
            </a:endParaRPr>
          </a:p>
          <a:p>
            <a:pPr fontAlgn="base">
              <a:spcAft>
                <a:spcPct val="0"/>
              </a:spcAft>
              <a:buFont typeface="Arial" panose="020B0604020202020204" pitchFamily="34" charset="0"/>
              <a:buChar char="■"/>
            </a:pPr>
            <a:r>
              <a:rPr lang="fr-FR" altLang="fr-FR" b="1" dirty="0">
                <a:latin typeface="Agency FB" panose="020B0503020202020204" pitchFamily="34" charset="0"/>
              </a:rPr>
              <a:t>De janvier à février</a:t>
            </a:r>
            <a:r>
              <a:rPr lang="fr-FR" altLang="fr-FR" dirty="0">
                <a:latin typeface="Agency FB" panose="020B0503020202020204" pitchFamily="34" charset="0"/>
              </a:rPr>
              <a:t>, les élèves et leur famille formulent leurs </a:t>
            </a:r>
            <a:r>
              <a:rPr lang="fr-FR" altLang="fr-FR" dirty="0">
                <a:highlight>
                  <a:srgbClr val="9FDDCE"/>
                </a:highlight>
                <a:latin typeface="Agency FB" panose="020B0503020202020204" pitchFamily="34" charset="0"/>
              </a:rPr>
              <a:t>vœux provisoires </a:t>
            </a:r>
            <a:r>
              <a:rPr lang="fr-FR" altLang="fr-FR" dirty="0">
                <a:latin typeface="Agency FB" panose="020B0503020202020204" pitchFamily="34" charset="0"/>
              </a:rPr>
              <a:t>sur le </a:t>
            </a:r>
            <a:r>
              <a:rPr lang="fr-FR" b="0" i="0" u="sng" dirty="0">
                <a:solidFill>
                  <a:srgbClr val="00577D"/>
                </a:solidFill>
                <a:effectLst/>
                <a:latin typeface="Agency FB" panose="020B0503020202020204" pitchFamily="34" charset="0"/>
                <a:hlinkClick r:id="rId2"/>
              </a:rPr>
              <a:t>portail Scolarité services</a:t>
            </a:r>
            <a:r>
              <a:rPr lang="fr-FR" b="0" i="0" dirty="0">
                <a:solidFill>
                  <a:srgbClr val="000000"/>
                </a:solidFill>
                <a:effectLst/>
                <a:latin typeface="Agency FB" panose="020B0503020202020204" pitchFamily="34" charset="0"/>
              </a:rPr>
              <a:t>, </a:t>
            </a:r>
            <a:r>
              <a:rPr lang="fr-FR" altLang="fr-FR" b="1" u="sng" dirty="0">
                <a:latin typeface="Agency FB" panose="020B0503020202020204" pitchFamily="34" charset="0"/>
              </a:rPr>
              <a:t>Orientation </a:t>
            </a:r>
            <a:r>
              <a:rPr lang="fr-FR" altLang="fr-FR" dirty="0">
                <a:latin typeface="Agency FB" panose="020B0503020202020204" pitchFamily="34" charset="0"/>
              </a:rPr>
              <a:t>:</a:t>
            </a:r>
          </a:p>
          <a:p>
            <a:pPr fontAlgn="base">
              <a:spcAft>
                <a:spcPct val="0"/>
              </a:spcAft>
              <a:buFont typeface="Arial" panose="020B0604020202020204" pitchFamily="34" charset="0"/>
              <a:buChar char="■"/>
            </a:pPr>
            <a:endParaRPr lang="fr-FR" altLang="fr-FR" dirty="0">
              <a:latin typeface="Agency FB" panose="020B0503020202020204" pitchFamily="34" charset="0"/>
            </a:endParaRPr>
          </a:p>
          <a:p>
            <a:pPr lvl="1" fontAlgn="base">
              <a:spcAft>
                <a:spcPct val="0"/>
              </a:spcAft>
            </a:pPr>
            <a:r>
              <a:rPr lang="fr-FR" altLang="fr-FR" dirty="0">
                <a:latin typeface="Agency FB" panose="020B0503020202020204" pitchFamily="34" charset="0"/>
              </a:rPr>
              <a:t>Seconde générale et technologique ou seconde spécifique</a:t>
            </a:r>
          </a:p>
          <a:p>
            <a:pPr lvl="1" fontAlgn="base">
              <a:spcAft>
                <a:spcPct val="0"/>
              </a:spcAft>
            </a:pPr>
            <a:r>
              <a:rPr lang="fr-FR" altLang="fr-FR" dirty="0">
                <a:latin typeface="Agency FB" panose="020B0503020202020204" pitchFamily="34" charset="0"/>
              </a:rPr>
              <a:t>Seconde professionnelle (sous statut scolaire ou en apprentissage) ;</a:t>
            </a:r>
          </a:p>
          <a:p>
            <a:pPr lvl="1" fontAlgn="base">
              <a:spcAft>
                <a:spcPct val="0"/>
              </a:spcAft>
            </a:pPr>
            <a:r>
              <a:rPr lang="fr-FR" altLang="fr-FR" dirty="0">
                <a:latin typeface="Agency FB" panose="020B0503020202020204" pitchFamily="34" charset="0"/>
              </a:rPr>
              <a:t>1</a:t>
            </a:r>
            <a:r>
              <a:rPr lang="fr-FR" altLang="fr-FR" baseline="30000" dirty="0">
                <a:latin typeface="Agency FB" panose="020B0503020202020204" pitchFamily="34" charset="0"/>
              </a:rPr>
              <a:t>ère</a:t>
            </a:r>
            <a:r>
              <a:rPr lang="fr-FR" altLang="fr-FR" dirty="0">
                <a:latin typeface="Agency FB" panose="020B0503020202020204" pitchFamily="34" charset="0"/>
              </a:rPr>
              <a:t> année de CAP (sous statut scolaire ou en apprentissage).</a:t>
            </a:r>
          </a:p>
          <a:p>
            <a:pPr lvl="1" fontAlgn="base">
              <a:spcAft>
                <a:spcPct val="0"/>
              </a:spcAft>
            </a:pPr>
            <a:endParaRPr lang="fr-FR" altLang="fr-FR" dirty="0">
              <a:latin typeface="Agency FB" panose="020B0503020202020204" pitchFamily="34" charset="0"/>
            </a:endParaRPr>
          </a:p>
          <a:p>
            <a:pPr fontAlgn="base">
              <a:spcAft>
                <a:spcPct val="0"/>
              </a:spcAft>
              <a:buFont typeface="Arial" panose="020B0604020202020204" pitchFamily="34" charset="0"/>
              <a:buChar char="■"/>
            </a:pPr>
            <a:r>
              <a:rPr lang="fr-FR" altLang="fr-FR" b="1" dirty="0">
                <a:latin typeface="Agency FB" panose="020B0503020202020204" pitchFamily="34" charset="0"/>
              </a:rPr>
              <a:t>Au conseil de classe du 2</a:t>
            </a:r>
            <a:r>
              <a:rPr lang="fr-FR" altLang="fr-FR" b="1" baseline="30000" dirty="0">
                <a:latin typeface="Agency FB" panose="020B0503020202020204" pitchFamily="34" charset="0"/>
              </a:rPr>
              <a:t>e</a:t>
            </a:r>
            <a:r>
              <a:rPr lang="fr-FR" altLang="fr-FR" b="1" dirty="0">
                <a:latin typeface="Agency FB" panose="020B0503020202020204" pitchFamily="34" charset="0"/>
              </a:rPr>
              <a:t> trimestre ou au 1</a:t>
            </a:r>
            <a:r>
              <a:rPr lang="fr-FR" altLang="fr-FR" b="1" baseline="30000" dirty="0">
                <a:latin typeface="Agency FB" panose="020B0503020202020204" pitchFamily="34" charset="0"/>
              </a:rPr>
              <a:t>er</a:t>
            </a:r>
            <a:r>
              <a:rPr lang="fr-FR" altLang="fr-FR" b="1" dirty="0">
                <a:latin typeface="Agency FB" panose="020B0503020202020204" pitchFamily="34" charset="0"/>
              </a:rPr>
              <a:t> semestre</a:t>
            </a:r>
            <a:r>
              <a:rPr lang="fr-FR" altLang="fr-FR" dirty="0">
                <a:latin typeface="Agency FB" panose="020B0503020202020204" pitchFamily="34" charset="0"/>
              </a:rPr>
              <a:t>, un </a:t>
            </a:r>
            <a:r>
              <a:rPr lang="fr-FR" altLang="fr-FR" dirty="0">
                <a:highlight>
                  <a:srgbClr val="9FDDCE"/>
                </a:highlight>
                <a:latin typeface="Agency FB" panose="020B0503020202020204" pitchFamily="34" charset="0"/>
              </a:rPr>
              <a:t>avis provisoire d’orientation </a:t>
            </a:r>
            <a:r>
              <a:rPr lang="fr-FR" altLang="fr-FR" dirty="0">
                <a:latin typeface="Agency FB" panose="020B0503020202020204" pitchFamily="34" charset="0"/>
              </a:rPr>
              <a:t>est donné ; il est transmis sur le site </a:t>
            </a:r>
            <a:r>
              <a:rPr lang="fr-FR" altLang="fr-FR" b="1" u="sng" dirty="0">
                <a:latin typeface="Agency FB" panose="020B0503020202020204" pitchFamily="34" charset="0"/>
              </a:rPr>
              <a:t>Téléservices Orientation</a:t>
            </a:r>
            <a:r>
              <a:rPr lang="fr-FR" altLang="fr-FR" dirty="0">
                <a:latin typeface="Agency FB" panose="020B0503020202020204" pitchFamily="34" charset="0"/>
              </a:rPr>
              <a:t>.</a:t>
            </a:r>
          </a:p>
        </p:txBody>
      </p:sp>
      <p:sp>
        <p:nvSpPr>
          <p:cNvPr id="6" name="Titre 6">
            <a:extLst>
              <a:ext uri="{FF2B5EF4-FFF2-40B4-BE49-F238E27FC236}">
                <a16:creationId xmlns:a16="http://schemas.microsoft.com/office/drawing/2014/main" id="{9A8EF7F5-5B45-4633-9193-1A6E53DAE830}"/>
              </a:ext>
            </a:extLst>
          </p:cNvPr>
          <p:cNvSpPr txBox="1">
            <a:spLocks/>
          </p:cNvSpPr>
          <p:nvPr/>
        </p:nvSpPr>
        <p:spPr>
          <a:xfrm>
            <a:off x="2623927" y="207012"/>
            <a:ext cx="6944145" cy="576061"/>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b"/>
          <a:lstStyle>
            <a:defPPr>
              <a:defRPr lang="fr-FR"/>
            </a:defPPr>
            <a:lvl1pPr>
              <a:defRPr b="0" strike="noStrike" spc="-1">
                <a:solidFill>
                  <a:srgbClr val="000000"/>
                </a:solidFill>
                <a:uFill>
                  <a:solidFill>
                    <a:srgbClr val="FFFFFF"/>
                  </a:solidFill>
                </a:uFill>
                <a:latin typeface="Arial"/>
              </a:defRPr>
            </a:lvl1pPr>
          </a:lstStyle>
          <a:p>
            <a:pPr algn="ctr"/>
            <a:r>
              <a:rPr lang="fr-FR" sz="3600" b="1" dirty="0">
                <a:solidFill>
                  <a:schemeClr val="tx1"/>
                </a:solidFill>
                <a:latin typeface="Agency FB"/>
              </a:rPr>
              <a:t>Première étape : l’orientation</a:t>
            </a:r>
          </a:p>
        </p:txBody>
      </p:sp>
    </p:spTree>
    <p:extLst>
      <p:ext uri="{BB962C8B-B14F-4D97-AF65-F5344CB8AC3E}">
        <p14:creationId xmlns:p14="http://schemas.microsoft.com/office/powerpoint/2010/main" val="2467686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6">
            <a:extLst>
              <a:ext uri="{FF2B5EF4-FFF2-40B4-BE49-F238E27FC236}">
                <a16:creationId xmlns:a16="http://schemas.microsoft.com/office/drawing/2014/main" id="{A7F05C1D-7843-4F73-ACC8-9DFD17062B24}"/>
              </a:ext>
            </a:extLst>
          </p:cNvPr>
          <p:cNvSpPr txBox="1">
            <a:spLocks/>
          </p:cNvSpPr>
          <p:nvPr/>
        </p:nvSpPr>
        <p:spPr>
          <a:xfrm>
            <a:off x="2667470" y="224429"/>
            <a:ext cx="6944145" cy="576061"/>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b"/>
          <a:lstStyle>
            <a:defPPr>
              <a:defRPr lang="fr-FR"/>
            </a:defPPr>
            <a:lvl1pPr>
              <a:defRPr b="0" strike="noStrike" spc="-1">
                <a:solidFill>
                  <a:srgbClr val="000000"/>
                </a:solidFill>
                <a:uFill>
                  <a:solidFill>
                    <a:srgbClr val="FFFFFF"/>
                  </a:solidFill>
                </a:uFill>
                <a:latin typeface="Arial"/>
              </a:defRPr>
            </a:lvl1pPr>
          </a:lstStyle>
          <a:p>
            <a:pPr algn="ctr"/>
            <a:r>
              <a:rPr lang="fr-FR" sz="3600" b="1" dirty="0">
                <a:solidFill>
                  <a:schemeClr val="tx1"/>
                </a:solidFill>
                <a:latin typeface="Agency FB"/>
              </a:rPr>
              <a:t>Première étape : l’orientation</a:t>
            </a:r>
          </a:p>
        </p:txBody>
      </p:sp>
      <p:sp>
        <p:nvSpPr>
          <p:cNvPr id="5" name="Espace réservé du texte 7">
            <a:extLst>
              <a:ext uri="{FF2B5EF4-FFF2-40B4-BE49-F238E27FC236}">
                <a16:creationId xmlns:a16="http://schemas.microsoft.com/office/drawing/2014/main" id="{C525D7B2-EC86-4AD8-8763-5C26A4A5B6F5}"/>
              </a:ext>
            </a:extLst>
          </p:cNvPr>
          <p:cNvSpPr txBox="1">
            <a:spLocks/>
          </p:cNvSpPr>
          <p:nvPr/>
        </p:nvSpPr>
        <p:spPr>
          <a:xfrm>
            <a:off x="493487" y="1030514"/>
            <a:ext cx="11538856" cy="5428343"/>
          </a:xfrm>
          <a:prstGeom prst="rect">
            <a:avLst/>
          </a:prstGeom>
          <a:noFill/>
          <a:ln w="28575">
            <a:solidFill>
              <a:schemeClr val="tx1"/>
            </a:solidFill>
            <a:prstDash val="lgDash"/>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ct val="0"/>
              </a:spcAft>
              <a:buNone/>
            </a:pPr>
            <a:endParaRPr lang="fr-FR" altLang="fr-FR" b="1" dirty="0">
              <a:latin typeface="Agency FB" panose="020B0503020202020204" pitchFamily="34" charset="0"/>
            </a:endParaRPr>
          </a:p>
          <a:p>
            <a:pPr fontAlgn="base">
              <a:spcAft>
                <a:spcPct val="0"/>
              </a:spcAft>
              <a:buFont typeface="Arial" panose="020B0604020202020204" pitchFamily="34" charset="0"/>
              <a:buChar char="■"/>
            </a:pPr>
            <a:r>
              <a:rPr lang="fr-FR" altLang="fr-FR" b="1" dirty="0">
                <a:latin typeface="Agency FB" panose="020B0503020202020204" pitchFamily="34" charset="0"/>
              </a:rPr>
              <a:t>D’avril à mai</a:t>
            </a:r>
            <a:r>
              <a:rPr lang="fr-FR" altLang="fr-FR" dirty="0">
                <a:latin typeface="Agency FB" panose="020B0503020202020204" pitchFamily="34" charset="0"/>
              </a:rPr>
              <a:t>, les élèves et leur famille inscrivent leurs </a:t>
            </a:r>
            <a:r>
              <a:rPr lang="fr-FR" altLang="fr-FR" dirty="0">
                <a:highlight>
                  <a:srgbClr val="9FDDCE"/>
                </a:highlight>
                <a:latin typeface="Agency FB" panose="020B0503020202020204" pitchFamily="34" charset="0"/>
              </a:rPr>
              <a:t>vœux définitifs </a:t>
            </a:r>
            <a:r>
              <a:rPr lang="fr-FR" altLang="fr-FR" dirty="0">
                <a:latin typeface="Agency FB" panose="020B0503020202020204" pitchFamily="34" charset="0"/>
              </a:rPr>
              <a:t>sur le site Scolarité services Orientation.</a:t>
            </a:r>
          </a:p>
          <a:p>
            <a:pPr fontAlgn="base">
              <a:spcAft>
                <a:spcPct val="0"/>
              </a:spcAft>
              <a:buFont typeface="Arial" panose="020B0604020202020204" pitchFamily="34" charset="0"/>
              <a:buChar char="■"/>
            </a:pPr>
            <a:r>
              <a:rPr lang="fr-FR" altLang="fr-FR" b="1" dirty="0">
                <a:latin typeface="Agency FB" panose="020B0503020202020204" pitchFamily="34" charset="0"/>
              </a:rPr>
              <a:t>Au conseil de classe du 2</a:t>
            </a:r>
            <a:r>
              <a:rPr lang="fr-FR" altLang="fr-FR" b="1" baseline="30000" dirty="0">
                <a:latin typeface="Agency FB" panose="020B0503020202020204" pitchFamily="34" charset="0"/>
              </a:rPr>
              <a:t>nd</a:t>
            </a:r>
            <a:r>
              <a:rPr lang="fr-FR" altLang="fr-FR" b="1" dirty="0">
                <a:latin typeface="Agency FB" panose="020B0503020202020204" pitchFamily="34" charset="0"/>
              </a:rPr>
              <a:t> semestre</a:t>
            </a:r>
            <a:r>
              <a:rPr lang="fr-FR" altLang="fr-FR" dirty="0">
                <a:latin typeface="Agency FB" panose="020B0503020202020204" pitchFamily="34" charset="0"/>
              </a:rPr>
              <a:t>, une </a:t>
            </a:r>
            <a:r>
              <a:rPr lang="fr-FR" altLang="fr-FR" dirty="0">
                <a:highlight>
                  <a:srgbClr val="9FDDCE"/>
                </a:highlight>
                <a:latin typeface="Agency FB" panose="020B0503020202020204" pitchFamily="34" charset="0"/>
              </a:rPr>
              <a:t>proposition d’orientation </a:t>
            </a:r>
            <a:r>
              <a:rPr lang="fr-FR" altLang="fr-FR" dirty="0">
                <a:latin typeface="Agency FB" panose="020B0503020202020204" pitchFamily="34" charset="0"/>
              </a:rPr>
              <a:t>est faite par l’équipe pédagogique :</a:t>
            </a:r>
          </a:p>
          <a:p>
            <a:pPr marL="0" indent="0" fontAlgn="base">
              <a:spcAft>
                <a:spcPct val="0"/>
              </a:spcAft>
              <a:buNone/>
            </a:pPr>
            <a:endParaRPr lang="fr-FR" altLang="fr-FR" dirty="0">
              <a:latin typeface="Agency FB" panose="020B05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800" b="0" i="0" u="none" strike="noStrike" cap="none" normalizeH="0" baseline="0" dirty="0">
                <a:ln>
                  <a:noFill/>
                </a:ln>
                <a:solidFill>
                  <a:srgbClr val="000000"/>
                </a:solidFill>
                <a:effectLst/>
                <a:latin typeface="Agency FB" panose="020B0503020202020204" pitchFamily="34" charset="0"/>
              </a:rPr>
              <a:t>Si elle est </a:t>
            </a:r>
            <a:r>
              <a:rPr kumimoji="0" lang="fr-FR" altLang="fr-FR" sz="2800" b="0" i="0" u="sng" strike="noStrike" cap="none" normalizeH="0" baseline="0" dirty="0">
                <a:ln>
                  <a:noFill/>
                </a:ln>
                <a:solidFill>
                  <a:srgbClr val="000000"/>
                </a:solidFill>
                <a:effectLst/>
                <a:highlight>
                  <a:srgbClr val="FFFF00"/>
                </a:highlight>
                <a:latin typeface="Agency FB" panose="020B0503020202020204" pitchFamily="34" charset="0"/>
              </a:rPr>
              <a:t>conforme au choix de l’élève </a:t>
            </a:r>
            <a:r>
              <a:rPr kumimoji="0" lang="fr-FR" altLang="fr-FR" sz="2800" b="0" i="0" u="none" strike="noStrike" cap="none" normalizeH="0" baseline="0" dirty="0">
                <a:ln>
                  <a:noFill/>
                </a:ln>
                <a:solidFill>
                  <a:srgbClr val="000000"/>
                </a:solidFill>
                <a:effectLst/>
                <a:latin typeface="Agency FB" panose="020B0503020202020204" pitchFamily="34" charset="0"/>
              </a:rPr>
              <a:t>: la proposition d’orientation devient une </a:t>
            </a:r>
            <a:r>
              <a:rPr kumimoji="0" lang="fr-FR" altLang="fr-FR" sz="2800" b="0" i="0" u="none" strike="noStrike" cap="none" normalizeH="0" baseline="0" dirty="0">
                <a:ln>
                  <a:noFill/>
                </a:ln>
                <a:solidFill>
                  <a:srgbClr val="000000"/>
                </a:solidFill>
                <a:effectLst/>
                <a:highlight>
                  <a:srgbClr val="9FDDCE"/>
                </a:highlight>
                <a:latin typeface="Agency FB" panose="020B0503020202020204" pitchFamily="34" charset="0"/>
              </a:rPr>
              <a:t>décision d’orientation</a:t>
            </a:r>
            <a:r>
              <a:rPr kumimoji="0" lang="fr-FR" altLang="fr-FR" sz="2800" b="0" i="0" u="none" strike="noStrike" cap="none" normalizeH="0" baseline="0" dirty="0">
                <a:ln>
                  <a:noFill/>
                </a:ln>
                <a:solidFill>
                  <a:srgbClr val="000000"/>
                </a:solidFill>
                <a:effectLst/>
                <a:latin typeface="Agency FB" panose="020B0503020202020204" pitchFamily="34" charset="0"/>
              </a:rPr>
              <a:t>, notifiée par le chef d’établissement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2800" b="0" i="0" u="none" strike="noStrike" cap="none" normalizeH="0" baseline="0" dirty="0">
              <a:ln>
                <a:noFill/>
              </a:ln>
              <a:solidFill>
                <a:srgbClr val="000000"/>
              </a:solidFill>
              <a:effectLst/>
              <a:latin typeface="Agency FB" panose="020B05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800" b="0" i="0" u="none" strike="noStrike" cap="none" normalizeH="0" baseline="0" dirty="0">
                <a:ln>
                  <a:noFill/>
                </a:ln>
                <a:solidFill>
                  <a:srgbClr val="000000"/>
                </a:solidFill>
                <a:effectLst/>
                <a:latin typeface="Agency FB" panose="020B0503020202020204" pitchFamily="34" charset="0"/>
              </a:rPr>
              <a:t>Si elle est </a:t>
            </a:r>
            <a:r>
              <a:rPr kumimoji="0" lang="fr-FR" altLang="fr-FR" sz="2800" b="0" i="0" u="sng" strike="noStrike" cap="none" normalizeH="0" baseline="0" dirty="0">
                <a:ln>
                  <a:noFill/>
                </a:ln>
                <a:solidFill>
                  <a:srgbClr val="000000"/>
                </a:solidFill>
                <a:effectLst/>
                <a:highlight>
                  <a:srgbClr val="FFFF00"/>
                </a:highlight>
                <a:latin typeface="Agency FB" panose="020B0503020202020204" pitchFamily="34" charset="0"/>
              </a:rPr>
              <a:t>différente du choix de l’élève </a:t>
            </a:r>
            <a:r>
              <a:rPr kumimoji="0" lang="fr-FR" altLang="fr-FR" sz="2800" b="0" i="0" u="none" strike="noStrike" cap="none" normalizeH="0" baseline="0" dirty="0">
                <a:ln>
                  <a:noFill/>
                </a:ln>
                <a:solidFill>
                  <a:srgbClr val="000000"/>
                </a:solidFill>
                <a:effectLst/>
                <a:highlight>
                  <a:srgbClr val="FFFF00"/>
                </a:highlight>
                <a:latin typeface="Agency FB" panose="020B0503020202020204" pitchFamily="34" charset="0"/>
              </a:rPr>
              <a:t>: </a:t>
            </a:r>
            <a:r>
              <a:rPr kumimoji="0" lang="fr-FR" altLang="fr-FR" sz="2800" b="0" i="0" u="none" strike="noStrike" cap="none" normalizeH="0" baseline="0" dirty="0">
                <a:ln>
                  <a:noFill/>
                </a:ln>
                <a:solidFill>
                  <a:srgbClr val="000000"/>
                </a:solidFill>
                <a:effectLst/>
                <a:latin typeface="Agency FB" panose="020B0503020202020204" pitchFamily="34" charset="0"/>
              </a:rPr>
              <a:t>le chef d’établissement prend la décision définitive après un entretien avec la famille permettant un ultime dialogue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2800" b="0" i="0" u="none" strike="noStrike" cap="none" normalizeH="0" baseline="0" dirty="0">
              <a:ln>
                <a:noFill/>
              </a:ln>
              <a:solidFill>
                <a:srgbClr val="000000"/>
              </a:solidFill>
              <a:effectLst/>
              <a:latin typeface="Agency FB" panose="020B05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800" b="0" i="0" u="none" strike="noStrike" cap="none" normalizeH="0" baseline="0" dirty="0">
                <a:ln>
                  <a:noFill/>
                </a:ln>
                <a:solidFill>
                  <a:srgbClr val="000000"/>
                </a:solidFill>
                <a:effectLst/>
                <a:latin typeface="Agency FB" panose="020B0503020202020204" pitchFamily="34" charset="0"/>
              </a:rPr>
              <a:t>Si </a:t>
            </a:r>
            <a:r>
              <a:rPr kumimoji="0" lang="fr-FR" altLang="fr-FR" sz="2800" b="0" i="0" u="sng" strike="noStrike" cap="none" normalizeH="0" dirty="0">
                <a:ln>
                  <a:noFill/>
                </a:ln>
                <a:solidFill>
                  <a:srgbClr val="000000"/>
                </a:solidFill>
                <a:effectLst/>
                <a:highlight>
                  <a:srgbClr val="FFFF00"/>
                </a:highlight>
                <a:latin typeface="Agency FB" panose="020B0503020202020204" pitchFamily="34" charset="0"/>
              </a:rPr>
              <a:t>le désaccord persiste </a:t>
            </a:r>
            <a:r>
              <a:rPr kumimoji="0" lang="fr-FR" altLang="fr-FR" sz="2800" b="0" i="0" u="none" strike="noStrike" cap="none" normalizeH="0" baseline="0" dirty="0">
                <a:ln>
                  <a:noFill/>
                </a:ln>
                <a:solidFill>
                  <a:srgbClr val="000000"/>
                </a:solidFill>
                <a:effectLst/>
                <a:latin typeface="Agency FB" panose="020B0503020202020204" pitchFamily="34" charset="0"/>
              </a:rPr>
              <a:t>après cette entrevue, la famille peut demander un recours (dans un délai de trois jours ouvrables suivant la décision prise par le chef d’établissement) auprès d’une commission d’appel.</a:t>
            </a:r>
          </a:p>
          <a:p>
            <a:pPr lvl="1" fontAlgn="base">
              <a:spcAft>
                <a:spcPct val="0"/>
              </a:spcAft>
            </a:pPr>
            <a:endParaRPr lang="fr-FR" altLang="fr-FR" dirty="0">
              <a:latin typeface="Agency FB" panose="020B0503020202020204" pitchFamily="34" charset="0"/>
            </a:endParaRPr>
          </a:p>
        </p:txBody>
      </p:sp>
    </p:spTree>
    <p:extLst>
      <p:ext uri="{BB962C8B-B14F-4D97-AF65-F5344CB8AC3E}">
        <p14:creationId xmlns:p14="http://schemas.microsoft.com/office/powerpoint/2010/main" val="401176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70AEC3-1284-E640-8B81-4640CB9BABEE}"/>
              </a:ext>
            </a:extLst>
          </p:cNvPr>
          <p:cNvSpPr>
            <a:spLocks noGrp="1"/>
          </p:cNvSpPr>
          <p:nvPr>
            <p:ph type="title"/>
          </p:nvPr>
        </p:nvSpPr>
        <p:spPr>
          <a:xfrm>
            <a:off x="838080" y="365040"/>
            <a:ext cx="10514880" cy="838609"/>
          </a:xfr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normAutofit/>
          </a:bodyPr>
          <a:lstStyle/>
          <a:p>
            <a:pPr marL="228600" indent="-227880" algn="ctr">
              <a:lnSpc>
                <a:spcPct val="100000"/>
              </a:lnSpc>
            </a:pPr>
            <a:r>
              <a:rPr lang="fr-FR" sz="3600" b="1" spc="-1" dirty="0">
                <a:solidFill>
                  <a:srgbClr val="000000"/>
                </a:solidFill>
                <a:uFill>
                  <a:solidFill>
                    <a:srgbClr val="FFFFFF"/>
                  </a:solidFill>
                </a:uFill>
                <a:latin typeface="Agency FB"/>
                <a:ea typeface="+mn-ea"/>
                <a:cs typeface="+mn-cs"/>
              </a:rPr>
              <a:t>Quelle différence entre orientation et affectation?</a:t>
            </a:r>
          </a:p>
        </p:txBody>
      </p:sp>
      <p:sp>
        <p:nvSpPr>
          <p:cNvPr id="3" name="Espace réservé du texte 2">
            <a:extLst>
              <a:ext uri="{FF2B5EF4-FFF2-40B4-BE49-F238E27FC236}">
                <a16:creationId xmlns:a16="http://schemas.microsoft.com/office/drawing/2014/main" id="{97F2BDDB-8D24-2A21-3C58-1D6D82034715}"/>
              </a:ext>
            </a:extLst>
          </p:cNvPr>
          <p:cNvSpPr>
            <a:spLocks noGrp="1"/>
          </p:cNvSpPr>
          <p:nvPr>
            <p:ph type="body"/>
          </p:nvPr>
        </p:nvSpPr>
        <p:spPr>
          <a:xfrm>
            <a:off x="594766" y="1371600"/>
            <a:ext cx="11002467" cy="5243804"/>
          </a:xfrm>
          <a:ln w="28575">
            <a:solidFill>
              <a:schemeClr val="tx1"/>
            </a:solidFill>
            <a:prstDash val="dash"/>
          </a:ln>
        </p:spPr>
        <p:txBody>
          <a:bodyPr anchor="ctr">
            <a:noAutofit/>
          </a:bodyPr>
          <a:lstStyle/>
          <a:p>
            <a:pPr marL="457200" lvl="1" indent="0">
              <a:spcAft>
                <a:spcPts val="1800"/>
              </a:spcAft>
              <a:buNone/>
            </a:pPr>
            <a:r>
              <a:rPr lang="fr-FR" sz="2000" b="1" i="0" dirty="0">
                <a:solidFill>
                  <a:srgbClr val="161616"/>
                </a:solidFill>
                <a:effectLst/>
                <a:highlight>
                  <a:srgbClr val="FFFF00"/>
                </a:highlight>
                <a:latin typeface="Agency FB" panose="020B0503020202020204" pitchFamily="34" charset="0"/>
              </a:rPr>
              <a:t>Le conseil de classe du 3</a:t>
            </a:r>
            <a:r>
              <a:rPr lang="fr-FR" sz="2000" b="1" i="0" baseline="30000" dirty="0">
                <a:solidFill>
                  <a:srgbClr val="161616"/>
                </a:solidFill>
                <a:effectLst/>
                <a:highlight>
                  <a:srgbClr val="FFFF00"/>
                </a:highlight>
                <a:latin typeface="Agency FB" panose="020B0503020202020204" pitchFamily="34" charset="0"/>
              </a:rPr>
              <a:t>e</a:t>
            </a:r>
            <a:r>
              <a:rPr lang="fr-FR" sz="2000" b="1" i="0" dirty="0">
                <a:solidFill>
                  <a:srgbClr val="161616"/>
                </a:solidFill>
                <a:effectLst/>
                <a:highlight>
                  <a:srgbClr val="FFFF00"/>
                </a:highlight>
                <a:latin typeface="Agency FB" panose="020B0503020202020204" pitchFamily="34" charset="0"/>
              </a:rPr>
              <a:t> trimestre </a:t>
            </a:r>
            <a:r>
              <a:rPr lang="fr-FR" sz="2000" b="0" i="0" dirty="0">
                <a:solidFill>
                  <a:srgbClr val="161616"/>
                </a:solidFill>
                <a:effectLst/>
                <a:latin typeface="Agency FB" panose="020B0503020202020204" pitchFamily="34" charset="0"/>
              </a:rPr>
              <a:t>formule une proposition d'orientation. Si celle-ci correspond au souhait de l'élève, la proposition d'orientation devient alors </a:t>
            </a:r>
            <a:r>
              <a:rPr lang="fr-FR" sz="2000" b="1" i="0" dirty="0">
                <a:solidFill>
                  <a:srgbClr val="161616"/>
                </a:solidFill>
                <a:effectLst/>
                <a:latin typeface="Agency FB" panose="020B0503020202020204" pitchFamily="34" charset="0"/>
              </a:rPr>
              <a:t>décision d'orientation</a:t>
            </a:r>
            <a:r>
              <a:rPr lang="fr-FR" sz="2000" b="0" i="0" dirty="0">
                <a:solidFill>
                  <a:srgbClr val="161616"/>
                </a:solidFill>
                <a:effectLst/>
                <a:latin typeface="Agency FB" panose="020B0503020202020204" pitchFamily="34" charset="0"/>
              </a:rPr>
              <a:t>. Cette décision, prise par le chef d'établissement, compte tenu des résultats scolaires et des vœux de l'élève, porte sur :</a:t>
            </a:r>
          </a:p>
          <a:p>
            <a:pPr marL="342900" lvl="1" indent="342900">
              <a:buFont typeface="Wingdings" panose="05000000000000000000" pitchFamily="2" charset="2"/>
              <a:buChar char="v"/>
            </a:pPr>
            <a:r>
              <a:rPr lang="fr-FR" sz="2000" b="0" i="0" dirty="0">
                <a:solidFill>
                  <a:srgbClr val="161616"/>
                </a:solidFill>
                <a:effectLst/>
                <a:latin typeface="Agency FB" panose="020B0503020202020204" pitchFamily="34" charset="0"/>
              </a:rPr>
              <a:t>le passage en 2</a:t>
            </a:r>
            <a:r>
              <a:rPr lang="fr-FR" sz="2000" b="0" i="0" baseline="30000" dirty="0">
                <a:solidFill>
                  <a:srgbClr val="161616"/>
                </a:solidFill>
                <a:effectLst/>
                <a:latin typeface="Agency FB" panose="020B0503020202020204" pitchFamily="34" charset="0"/>
              </a:rPr>
              <a:t>de</a:t>
            </a:r>
            <a:r>
              <a:rPr lang="fr-FR" sz="2000" b="0" i="0" dirty="0">
                <a:solidFill>
                  <a:srgbClr val="161616"/>
                </a:solidFill>
                <a:effectLst/>
                <a:latin typeface="Agency FB" panose="020B0503020202020204" pitchFamily="34" charset="0"/>
              </a:rPr>
              <a:t> générale et technologique ou en 2</a:t>
            </a:r>
            <a:r>
              <a:rPr lang="fr-FR" sz="2000" b="0" i="0" baseline="30000" dirty="0">
                <a:solidFill>
                  <a:srgbClr val="161616"/>
                </a:solidFill>
                <a:effectLst/>
                <a:latin typeface="Agency FB" panose="020B0503020202020204" pitchFamily="34" charset="0"/>
              </a:rPr>
              <a:t>de</a:t>
            </a:r>
            <a:r>
              <a:rPr lang="fr-FR" sz="2000" b="0" i="0" dirty="0">
                <a:solidFill>
                  <a:srgbClr val="161616"/>
                </a:solidFill>
                <a:effectLst/>
                <a:latin typeface="Agency FB" panose="020B0503020202020204" pitchFamily="34" charset="0"/>
              </a:rPr>
              <a:t> spécifique ;</a:t>
            </a:r>
          </a:p>
          <a:p>
            <a:pPr marL="342900" lvl="1" indent="342900">
              <a:buFont typeface="Wingdings" panose="05000000000000000000" pitchFamily="2" charset="2"/>
              <a:buChar char="v"/>
            </a:pPr>
            <a:r>
              <a:rPr lang="fr-FR" sz="2000" b="0" i="0" dirty="0">
                <a:solidFill>
                  <a:srgbClr val="161616"/>
                </a:solidFill>
                <a:effectLst/>
                <a:latin typeface="Agency FB" panose="020B0503020202020204" pitchFamily="34" charset="0"/>
              </a:rPr>
              <a:t>le passage en 2</a:t>
            </a:r>
            <a:r>
              <a:rPr lang="fr-FR" sz="2000" b="0" i="0" baseline="30000" dirty="0">
                <a:solidFill>
                  <a:srgbClr val="161616"/>
                </a:solidFill>
                <a:effectLst/>
                <a:latin typeface="Agency FB" panose="020B0503020202020204" pitchFamily="34" charset="0"/>
              </a:rPr>
              <a:t>de</a:t>
            </a:r>
            <a:r>
              <a:rPr lang="fr-FR" sz="2000" b="0" i="0" dirty="0">
                <a:solidFill>
                  <a:srgbClr val="161616"/>
                </a:solidFill>
                <a:effectLst/>
                <a:latin typeface="Agency FB" panose="020B0503020202020204" pitchFamily="34" charset="0"/>
              </a:rPr>
              <a:t> professionnelle ;</a:t>
            </a:r>
          </a:p>
          <a:p>
            <a:pPr marL="342900" lvl="1" indent="342900">
              <a:buFont typeface="Wingdings" panose="05000000000000000000" pitchFamily="2" charset="2"/>
              <a:buChar char="v"/>
            </a:pPr>
            <a:r>
              <a:rPr lang="fr-FR" sz="2000" b="0" i="0" dirty="0">
                <a:solidFill>
                  <a:srgbClr val="161616"/>
                </a:solidFill>
                <a:effectLst/>
                <a:latin typeface="Agency FB" panose="020B0503020202020204" pitchFamily="34" charset="0"/>
              </a:rPr>
              <a:t>le passage en 1</a:t>
            </a:r>
            <a:r>
              <a:rPr lang="fr-FR" sz="2000" b="0" i="0" baseline="30000" dirty="0">
                <a:solidFill>
                  <a:srgbClr val="161616"/>
                </a:solidFill>
                <a:effectLst/>
                <a:latin typeface="Agency FB" panose="020B0503020202020204" pitchFamily="34" charset="0"/>
              </a:rPr>
              <a:t>re</a:t>
            </a:r>
            <a:r>
              <a:rPr lang="fr-FR" sz="2000" b="0" i="0" dirty="0">
                <a:solidFill>
                  <a:srgbClr val="161616"/>
                </a:solidFill>
                <a:effectLst/>
                <a:latin typeface="Agency FB" panose="020B0503020202020204" pitchFamily="34" charset="0"/>
              </a:rPr>
              <a:t> année de CAP.</a:t>
            </a:r>
          </a:p>
          <a:p>
            <a:pPr marL="457200" lvl="1" indent="0">
              <a:buNone/>
            </a:pPr>
            <a:endParaRPr lang="fr-FR" sz="2000" b="1" i="0" dirty="0">
              <a:solidFill>
                <a:srgbClr val="161616"/>
              </a:solidFill>
              <a:effectLst/>
              <a:highlight>
                <a:srgbClr val="FFFF00"/>
              </a:highlight>
              <a:latin typeface="Agency FB" panose="020B0503020202020204" pitchFamily="34" charset="0"/>
            </a:endParaRPr>
          </a:p>
          <a:p>
            <a:pPr marL="457200" lvl="1" indent="0">
              <a:buNone/>
            </a:pPr>
            <a:r>
              <a:rPr lang="fr-FR" sz="2000" b="1" i="0" dirty="0">
                <a:solidFill>
                  <a:srgbClr val="161616"/>
                </a:solidFill>
                <a:effectLst/>
                <a:highlight>
                  <a:srgbClr val="FFFF00"/>
                </a:highlight>
                <a:latin typeface="Agency FB" panose="020B0503020202020204" pitchFamily="34" charset="0"/>
              </a:rPr>
              <a:t>La phase d'affectation</a:t>
            </a:r>
            <a:r>
              <a:rPr lang="fr-FR" sz="2000" b="0" i="0" dirty="0">
                <a:solidFill>
                  <a:srgbClr val="161616"/>
                </a:solidFill>
                <a:effectLst/>
                <a:highlight>
                  <a:srgbClr val="FFFF00"/>
                </a:highlight>
                <a:latin typeface="Agency FB" panose="020B0503020202020204" pitchFamily="34" charset="0"/>
              </a:rPr>
              <a:t> </a:t>
            </a:r>
            <a:r>
              <a:rPr lang="fr-FR" sz="2000" b="0" i="0" dirty="0">
                <a:solidFill>
                  <a:srgbClr val="161616"/>
                </a:solidFill>
                <a:effectLst/>
                <a:latin typeface="Agency FB" panose="020B0503020202020204" pitchFamily="34" charset="0"/>
              </a:rPr>
              <a:t>est la concrétisation des décisions d'orientation. Elle détermine l'établissement et la formation qui accueilleront chaque élève à la rentrée. </a:t>
            </a:r>
            <a:r>
              <a:rPr lang="fr-FR" sz="2000" dirty="0">
                <a:solidFill>
                  <a:srgbClr val="161616"/>
                </a:solidFill>
                <a:latin typeface="Agency FB" panose="020B0503020202020204" pitchFamily="34" charset="0"/>
              </a:rPr>
              <a:t>L</a:t>
            </a:r>
            <a:r>
              <a:rPr lang="fr-FR" sz="2000" b="0" i="0" dirty="0">
                <a:solidFill>
                  <a:srgbClr val="161616"/>
                </a:solidFill>
                <a:effectLst/>
                <a:latin typeface="Agency FB" panose="020B0503020202020204" pitchFamily="34" charset="0"/>
              </a:rPr>
              <a:t>a famille peut procéder à l’inscription administrative dans le lycée</a:t>
            </a:r>
            <a:r>
              <a:rPr lang="fr-FR" sz="2000" dirty="0">
                <a:solidFill>
                  <a:srgbClr val="161616"/>
                </a:solidFill>
                <a:latin typeface="Agency FB" panose="020B0503020202020204" pitchFamily="34" charset="0"/>
              </a:rPr>
              <a:t> dès l’affectation reçue.</a:t>
            </a:r>
            <a:endParaRPr lang="fr-FR" sz="2000" b="0" i="0" dirty="0">
              <a:solidFill>
                <a:srgbClr val="161616"/>
              </a:solidFill>
              <a:effectLst/>
              <a:latin typeface="Agency FB" panose="020B0503020202020204" pitchFamily="34" charset="0"/>
            </a:endParaRPr>
          </a:p>
          <a:p>
            <a:pPr marL="457200" lvl="1" indent="0">
              <a:buNone/>
            </a:pPr>
            <a:endParaRPr lang="fr-FR" sz="2000" b="0" i="0" dirty="0">
              <a:solidFill>
                <a:srgbClr val="161616"/>
              </a:solidFill>
              <a:effectLst/>
              <a:latin typeface="Agency FB" panose="020B0503020202020204" pitchFamily="34" charset="0"/>
            </a:endParaRPr>
          </a:p>
          <a:p>
            <a:pPr marL="457200" lvl="1" indent="0">
              <a:buNone/>
            </a:pPr>
            <a:r>
              <a:rPr lang="fr-FR" sz="2000" b="1" i="0" dirty="0">
                <a:solidFill>
                  <a:srgbClr val="161616"/>
                </a:solidFill>
                <a:effectLst/>
                <a:highlight>
                  <a:srgbClr val="FFFF00"/>
                </a:highlight>
                <a:latin typeface="Agency FB" panose="020B0503020202020204" pitchFamily="34" charset="0"/>
              </a:rPr>
              <a:t>La procédure informatisée AFFELNET </a:t>
            </a:r>
            <a:r>
              <a:rPr lang="fr-FR" sz="2000" b="0" i="0" dirty="0">
                <a:solidFill>
                  <a:srgbClr val="161616"/>
                </a:solidFill>
                <a:effectLst/>
                <a:latin typeface="Agency FB" panose="020B0503020202020204" pitchFamily="34" charset="0"/>
              </a:rPr>
              <a:t>effectue un classement des candidatures pour chacune des formations et attribue aux élèves une place dans un établissement public. Les élèves non affectés en LP à l'issue du 1</a:t>
            </a:r>
            <a:r>
              <a:rPr lang="fr-FR" sz="2000" b="0" i="0" baseline="30000" dirty="0">
                <a:solidFill>
                  <a:srgbClr val="161616"/>
                </a:solidFill>
                <a:effectLst/>
                <a:latin typeface="Agency FB" panose="020B0503020202020204" pitchFamily="34" charset="0"/>
              </a:rPr>
              <a:t>er</a:t>
            </a:r>
            <a:r>
              <a:rPr lang="fr-FR" sz="2000" b="0" i="0" dirty="0">
                <a:solidFill>
                  <a:srgbClr val="161616"/>
                </a:solidFill>
                <a:effectLst/>
                <a:latin typeface="Agency FB" panose="020B0503020202020204" pitchFamily="34" charset="0"/>
              </a:rPr>
              <a:t> tour sont invités à contacter rapidement le principal de leur collège d'origine et/ou un psychologue de l’éducation nationale au CIO (centre d'information et d'orientation) afin de trouver une solution. </a:t>
            </a:r>
            <a:endParaRPr lang="fr-FR" sz="2000" dirty="0">
              <a:latin typeface="Agency FB" panose="020B0503020202020204" pitchFamily="34" charset="0"/>
            </a:endParaRPr>
          </a:p>
        </p:txBody>
      </p:sp>
    </p:spTree>
    <p:extLst>
      <p:ext uri="{BB962C8B-B14F-4D97-AF65-F5344CB8AC3E}">
        <p14:creationId xmlns:p14="http://schemas.microsoft.com/office/powerpoint/2010/main" val="3299393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9C80CDC-DEB4-4A0E-8915-69732BDB54E9}"/>
              </a:ext>
            </a:extLst>
          </p:cNvPr>
          <p:cNvSpPr>
            <a:spLocks noChangeArrowheads="1"/>
          </p:cNvSpPr>
          <p:nvPr/>
        </p:nvSpPr>
        <p:spPr bwMode="auto">
          <a:xfrm>
            <a:off x="348339" y="951773"/>
            <a:ext cx="11582404" cy="5808256"/>
          </a:xfrm>
          <a:prstGeom prst="rect">
            <a:avLst/>
          </a:prstGeom>
          <a:noFill/>
          <a:ln w="28575">
            <a:solidFill>
              <a:schemeClr val="tx1"/>
            </a:solidFill>
            <a:prstDash val="dash"/>
            <a:miter lim="800000"/>
            <a:headEnd/>
            <a:tailEnd/>
          </a:ln>
          <a:effectLst/>
        </p:spPr>
        <p:txBody>
          <a:bodyPr vert="horz" wrap="square" lIns="91440" tIns="0" rIns="91440" bIns="2047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rgbClr val="000000"/>
                </a:solidFill>
                <a:effectLst/>
                <a:latin typeface="Agency FB" panose="020B0503020202020204" pitchFamily="34" charset="0"/>
              </a:rPr>
              <a:t>En parallèle, dans </a:t>
            </a:r>
            <a:r>
              <a:rPr lang="fr-FR" altLang="fr-FR" sz="2800" dirty="0">
                <a:solidFill>
                  <a:srgbClr val="000000"/>
                </a:solidFill>
                <a:latin typeface="Agency FB" panose="020B0503020202020204" pitchFamily="34" charset="0"/>
              </a:rPr>
              <a:t> </a:t>
            </a:r>
            <a:r>
              <a:rPr lang="fr-FR" altLang="fr-FR" sz="2800" dirty="0">
                <a:solidFill>
                  <a:srgbClr val="000000"/>
                </a:solidFill>
                <a:effectLst>
                  <a:outerShdw blurRad="38100" dist="38100" dir="2700000" algn="tl">
                    <a:srgbClr val="000000">
                      <a:alpha val="43137"/>
                    </a:srgbClr>
                  </a:outerShdw>
                </a:effectLst>
                <a:highlight>
                  <a:srgbClr val="9FDDCE"/>
                </a:highlight>
                <a:latin typeface="Agency FB" panose="020B0503020202020204" pitchFamily="34" charset="0"/>
              </a:rPr>
              <a:t>Scolarité Services onglet affectation post-3ème</a:t>
            </a:r>
            <a:r>
              <a:rPr lang="fr-FR" altLang="fr-FR" sz="2800" dirty="0">
                <a:solidFill>
                  <a:srgbClr val="000000"/>
                </a:solidFill>
                <a:latin typeface="Agency FB" panose="020B0503020202020204" pitchFamily="34" charset="0"/>
              </a:rPr>
              <a:t>, l</a:t>
            </a:r>
            <a:r>
              <a:rPr kumimoji="0" lang="fr-FR" altLang="fr-FR" sz="2800" b="0" i="0" u="none" strike="noStrike" cap="none" normalizeH="0" baseline="0" dirty="0">
                <a:ln>
                  <a:noFill/>
                </a:ln>
                <a:solidFill>
                  <a:srgbClr val="000000"/>
                </a:solidFill>
                <a:effectLst/>
                <a:latin typeface="Agency FB" panose="020B0503020202020204" pitchFamily="34" charset="0"/>
              </a:rPr>
              <a:t>'élève et sa famille formulent </a:t>
            </a:r>
            <a:r>
              <a:rPr kumimoji="0" lang="fr-FR" altLang="fr-FR" sz="2800" b="0" i="0" strike="noStrike" cap="none" normalizeH="0" baseline="0" dirty="0">
                <a:ln>
                  <a:noFill/>
                </a:ln>
                <a:solidFill>
                  <a:srgbClr val="000000"/>
                </a:solidFill>
                <a:effectLst/>
                <a:latin typeface="Agency FB" panose="020B0503020202020204" pitchFamily="34" charset="0"/>
              </a:rPr>
              <a:t>des </a:t>
            </a:r>
            <a:r>
              <a:rPr lang="fr-FR" altLang="fr-FR" sz="2800" dirty="0">
                <a:solidFill>
                  <a:srgbClr val="000000"/>
                </a:solidFill>
                <a:latin typeface="Agency FB" panose="020B0503020202020204" pitchFamily="34" charset="0"/>
              </a:rPr>
              <a:t>demandes de formation et d’établissement </a:t>
            </a:r>
            <a:r>
              <a:rPr kumimoji="0" lang="fr-FR" altLang="fr-FR" sz="2800" b="0" i="0" strike="noStrike" cap="none" normalizeH="0" baseline="0" dirty="0">
                <a:ln>
                  <a:noFill/>
                </a:ln>
                <a:solidFill>
                  <a:srgbClr val="000000"/>
                </a:solidFill>
                <a:effectLst/>
                <a:latin typeface="Agency FB" panose="020B0503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sng" strike="noStrike" cap="none" normalizeH="0" baseline="0" dirty="0">
              <a:ln>
                <a:noFill/>
              </a:ln>
              <a:solidFill>
                <a:srgbClr val="000000"/>
              </a:solidFill>
              <a:effectLst/>
              <a:latin typeface="Agency FB" panose="020B0503020202020204" pitchFamily="34" charset="0"/>
            </a:endParaRPr>
          </a:p>
          <a:p>
            <a:pPr algn="ctr"/>
            <a:r>
              <a:rPr lang="fr-FR" sz="2800" b="1" i="1" dirty="0">
                <a:solidFill>
                  <a:srgbClr val="FF0000"/>
                </a:solidFill>
                <a:latin typeface="Agency FB" panose="020B0503020202020204" pitchFamily="34" charset="0"/>
              </a:rPr>
              <a:t>https://affectation3e.phm.education.gouv.fr</a:t>
            </a:r>
            <a:endParaRPr kumimoji="0" lang="fr-FR" altLang="fr-FR" sz="2800" b="0" i="0" strike="noStrike" cap="none" normalizeH="0" baseline="0" dirty="0">
              <a:ln>
                <a:noFill/>
              </a:ln>
              <a:solidFill>
                <a:srgbClr val="000000"/>
              </a:solidFill>
              <a:effectLst/>
              <a:latin typeface="Agency FB" panose="020B05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rgbClr val="000000"/>
              </a:solidFill>
              <a:effectLst/>
              <a:latin typeface="Agency FB" panose="020B05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rgbClr val="000000"/>
                </a:solidFill>
                <a:effectLst/>
                <a:latin typeface="Agency FB" panose="020B0503020202020204" pitchFamily="34" charset="0"/>
              </a:rPr>
              <a:t>L’élève et sa famille précisent le lycée pour la seconde générale et technologique et les lycées professionnels et les spécialités ou familles de métiers pour les diplômes professionnels.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800" dirty="0">
              <a:solidFill>
                <a:srgbClr val="000000"/>
              </a:solidFill>
              <a:latin typeface="Agency FB" panose="020B05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rgbClr val="000000"/>
                </a:solidFill>
                <a:effectLst/>
                <a:latin typeface="Agency FB" panose="020B0503020202020204" pitchFamily="34" charset="0"/>
              </a:rPr>
              <a:t>Formuler une demande n'assure pas toujours une place dans un établissement et les enseignements ou spécialités de son choix. La demande est satisfaite dans la limite des places disponibles.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800" b="1" i="1" u="none" strike="noStrike" cap="none" normalizeH="0" baseline="0" dirty="0">
                <a:ln>
                  <a:noFill/>
                </a:ln>
                <a:solidFill>
                  <a:srgbClr val="FF0000"/>
                </a:solidFill>
                <a:effectLst/>
                <a:latin typeface="Agency FB" panose="020B0503020202020204" pitchFamily="34" charset="0"/>
              </a:rPr>
              <a:t>Il est conseillé de formuler plusieurs vœux</a:t>
            </a:r>
            <a:r>
              <a:rPr lang="fr-FR" altLang="fr-FR" sz="2800" b="1" i="1" dirty="0">
                <a:solidFill>
                  <a:srgbClr val="FF0000"/>
                </a:solidFill>
                <a:latin typeface="Agency FB" panose="020B0503020202020204" pitchFamily="34" charset="0"/>
              </a:rPr>
              <a:t> !!!</a:t>
            </a:r>
            <a:endParaRPr kumimoji="0" lang="fr-FR" altLang="fr-FR" sz="2800" b="1" i="1" u="none" strike="noStrike" cap="none" normalizeH="0" baseline="0" dirty="0">
              <a:ln>
                <a:noFill/>
              </a:ln>
              <a:solidFill>
                <a:srgbClr val="FF0000"/>
              </a:solidFill>
              <a:effectLst/>
              <a:latin typeface="Agency FB" panose="020B0503020202020204" pitchFamily="34" charset="0"/>
            </a:endParaRPr>
          </a:p>
          <a:p>
            <a:r>
              <a:rPr lang="fr-FR" altLang="fr-FR" sz="2800" b="1" dirty="0">
                <a:latin typeface="Agency FB" panose="020B0503020202020204" pitchFamily="34" charset="0"/>
              </a:rPr>
              <a:t>Fin juin</a:t>
            </a:r>
            <a:r>
              <a:rPr lang="fr-FR" altLang="fr-FR" sz="2800" dirty="0">
                <a:latin typeface="Agency FB" panose="020B0503020202020204" pitchFamily="34" charset="0"/>
              </a:rPr>
              <a:t>, les élèves reçoivent leur notification d’affectation et s’inscrivent dans leur futur établissement.</a:t>
            </a:r>
            <a:endParaRPr kumimoji="0" lang="fr-FR" altLang="fr-FR" sz="2800" b="0" i="0" u="none" strike="noStrike" cap="none" normalizeH="0" baseline="0" dirty="0">
              <a:ln>
                <a:noFill/>
              </a:ln>
              <a:solidFill>
                <a:schemeClr val="tx1"/>
              </a:solidFill>
              <a:effectLst/>
              <a:latin typeface="Agency FB" panose="020B0503020202020204" pitchFamily="34" charset="0"/>
            </a:endParaRPr>
          </a:p>
        </p:txBody>
      </p:sp>
      <p:sp>
        <p:nvSpPr>
          <p:cNvPr id="5" name="Rectangle 4">
            <a:extLst>
              <a:ext uri="{FF2B5EF4-FFF2-40B4-BE49-F238E27FC236}">
                <a16:creationId xmlns:a16="http://schemas.microsoft.com/office/drawing/2014/main" id="{57D795E3-7D7D-42DF-BA2F-17B3C23D5812}"/>
              </a:ext>
            </a:extLst>
          </p:cNvPr>
          <p:cNvSpPr>
            <a:spLocks noChangeArrowheads="1"/>
          </p:cNvSpPr>
          <p:nvPr/>
        </p:nvSpPr>
        <p:spPr bwMode="auto">
          <a:xfrm>
            <a:off x="2700012" y="118382"/>
            <a:ext cx="6791975" cy="646331"/>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b"/>
          <a:lstStyle/>
          <a:p>
            <a:pPr algn="ctr"/>
            <a:r>
              <a:rPr lang="fr-FR" altLang="fr-FR" sz="3600" b="1" spc="-1" dirty="0">
                <a:uFill>
                  <a:solidFill>
                    <a:srgbClr val="FFFFFF"/>
                  </a:solidFill>
                </a:uFill>
                <a:latin typeface="Agency FB"/>
              </a:rPr>
              <a:t>Deuxième étape : l’affectation  </a:t>
            </a:r>
          </a:p>
        </p:txBody>
      </p:sp>
    </p:spTree>
    <p:extLst>
      <p:ext uri="{BB962C8B-B14F-4D97-AF65-F5344CB8AC3E}">
        <p14:creationId xmlns:p14="http://schemas.microsoft.com/office/powerpoint/2010/main" val="2534501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A51E8104-7A2E-4532-A6D2-6317502E9745}"/>
              </a:ext>
            </a:extLst>
          </p:cNvPr>
          <p:cNvSpPr>
            <a:spLocks noChangeArrowheads="1"/>
          </p:cNvSpPr>
          <p:nvPr/>
        </p:nvSpPr>
        <p:spPr bwMode="auto">
          <a:xfrm>
            <a:off x="915274" y="1776240"/>
            <a:ext cx="10361452" cy="3305520"/>
          </a:xfrm>
          <a:prstGeom prst="rect">
            <a:avLst/>
          </a:prstGeom>
          <a:noFill/>
          <a:ln w="28575">
            <a:solidFill>
              <a:schemeClr val="tx1"/>
            </a:solidFill>
            <a:prstDash val="lgDash"/>
          </a:ln>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defRPr/>
            </a:pPr>
            <a:r>
              <a:rPr lang="fr-FR" altLang="fr-FR" sz="2400" b="1" u="sng" dirty="0">
                <a:highlight>
                  <a:srgbClr val="FFFF00"/>
                </a:highlight>
                <a:latin typeface="Agency FB" panose="020B0503020202020204" pitchFamily="34" charset="0"/>
                <a:cs typeface="Arial" panose="020B0604020202020204" pitchFamily="34" charset="0"/>
              </a:rPr>
              <a:t>Affectation : 2</a:t>
            </a:r>
            <a:r>
              <a:rPr lang="fr-FR" altLang="fr-FR" sz="2400" b="1" u="sng" baseline="30000" dirty="0">
                <a:highlight>
                  <a:srgbClr val="FFFF00"/>
                </a:highlight>
                <a:latin typeface="Agency FB" panose="020B0503020202020204" pitchFamily="34" charset="0"/>
                <a:cs typeface="Arial" panose="020B0604020202020204" pitchFamily="34" charset="0"/>
              </a:rPr>
              <a:t>nde</a:t>
            </a:r>
            <a:r>
              <a:rPr lang="fr-FR" altLang="fr-FR" sz="2400" b="1" u="sng" dirty="0">
                <a:highlight>
                  <a:srgbClr val="FFFF00"/>
                </a:highlight>
                <a:latin typeface="Agency FB" panose="020B0503020202020204" pitchFamily="34" charset="0"/>
                <a:cs typeface="Arial" panose="020B0604020202020204" pitchFamily="34" charset="0"/>
              </a:rPr>
              <a:t> professionnelle et 1</a:t>
            </a:r>
            <a:r>
              <a:rPr lang="fr-FR" altLang="fr-FR" sz="2400" b="1" u="sng" baseline="30000" dirty="0">
                <a:highlight>
                  <a:srgbClr val="FFFF00"/>
                </a:highlight>
                <a:latin typeface="Agency FB" panose="020B0503020202020204" pitchFamily="34" charset="0"/>
                <a:cs typeface="Arial" panose="020B0604020202020204" pitchFamily="34" charset="0"/>
              </a:rPr>
              <a:t>ère</a:t>
            </a:r>
            <a:r>
              <a:rPr lang="fr-FR" altLang="fr-FR" sz="2400" b="1" u="sng" dirty="0">
                <a:highlight>
                  <a:srgbClr val="FFFF00"/>
                </a:highlight>
                <a:latin typeface="Agency FB" panose="020B0503020202020204" pitchFamily="34" charset="0"/>
                <a:cs typeface="Arial" panose="020B0604020202020204" pitchFamily="34" charset="0"/>
              </a:rPr>
              <a:t> année de CAP</a:t>
            </a:r>
            <a:endParaRPr lang="fr-FR" altLang="fr-FR" sz="2400" b="1" u="sng" dirty="0">
              <a:highlight>
                <a:srgbClr val="FFFF00"/>
              </a:highlight>
              <a:latin typeface="Agency FB" panose="020B0503020202020204" pitchFamily="34" charset="0"/>
              <a:cs typeface="Times New Roman" panose="02020603050405020304" pitchFamily="18" charset="0"/>
            </a:endParaRPr>
          </a:p>
          <a:p>
            <a:pPr eaLnBrk="1" hangingPunct="1">
              <a:lnSpc>
                <a:spcPct val="90000"/>
              </a:lnSpc>
              <a:spcBef>
                <a:spcPct val="40000"/>
              </a:spcBef>
              <a:defRPr/>
            </a:pPr>
            <a:r>
              <a:rPr lang="fr-FR" altLang="fr-FR" sz="2400" dirty="0">
                <a:latin typeface="Agency FB" panose="020B0503020202020204" pitchFamily="34" charset="0"/>
                <a:cs typeface="Arial" panose="020B0604020202020204" pitchFamily="34" charset="0"/>
              </a:rPr>
              <a:t>Le barème académique prend en compte : </a:t>
            </a:r>
          </a:p>
          <a:p>
            <a:pPr eaLnBrk="1" hangingPunct="1">
              <a:spcBef>
                <a:spcPts val="0"/>
              </a:spcBef>
              <a:buFont typeface="Arial" panose="020B0604020202020204" pitchFamily="34" charset="0"/>
              <a:buChar char="•"/>
              <a:defRPr/>
            </a:pPr>
            <a:r>
              <a:rPr lang="fr-FR" altLang="fr-FR" sz="2400" dirty="0">
                <a:latin typeface="Agency FB" panose="020B0503020202020204" pitchFamily="34" charset="0"/>
                <a:cs typeface="Arial" panose="020B0604020202020204" pitchFamily="34" charset="0"/>
              </a:rPr>
              <a:t> la classe d’origine</a:t>
            </a:r>
          </a:p>
          <a:p>
            <a:pPr eaLnBrk="1" hangingPunct="1">
              <a:spcBef>
                <a:spcPts val="0"/>
              </a:spcBef>
              <a:buFont typeface="Arial" panose="020B0604020202020204" pitchFamily="34" charset="0"/>
              <a:buChar char="•"/>
              <a:defRPr/>
            </a:pPr>
            <a:r>
              <a:rPr lang="fr-FR" altLang="fr-FR" sz="2400" dirty="0">
                <a:latin typeface="Agency FB" panose="020B0503020202020204" pitchFamily="34" charset="0"/>
                <a:cs typeface="Arial" panose="020B0604020202020204" pitchFamily="34" charset="0"/>
              </a:rPr>
              <a:t> les résultats scolaires</a:t>
            </a:r>
          </a:p>
          <a:p>
            <a:pPr eaLnBrk="1" hangingPunct="1">
              <a:spcBef>
                <a:spcPts val="0"/>
              </a:spcBef>
              <a:buFont typeface="Arial" panose="020B0604020202020204" pitchFamily="34" charset="0"/>
              <a:buChar char="•"/>
              <a:defRPr/>
            </a:pPr>
            <a:r>
              <a:rPr lang="fr-FR" altLang="fr-FR" sz="2400" dirty="0">
                <a:latin typeface="Agency FB" panose="020B0503020202020204" pitchFamily="34" charset="0"/>
                <a:cs typeface="Arial" panose="020B0604020202020204" pitchFamily="34" charset="0"/>
              </a:rPr>
              <a:t> Des bonifications éventuelles (commissions départementales, académiques…)</a:t>
            </a:r>
          </a:p>
          <a:p>
            <a:pPr eaLnBrk="1" hangingPunct="1">
              <a:lnSpc>
                <a:spcPct val="90000"/>
              </a:lnSpc>
              <a:spcBef>
                <a:spcPct val="40000"/>
              </a:spcBef>
              <a:defRPr/>
            </a:pPr>
            <a:r>
              <a:rPr lang="fr-FR" altLang="fr-FR" sz="2400" b="1" i="1" dirty="0">
                <a:solidFill>
                  <a:srgbClr val="C00000"/>
                </a:solidFill>
                <a:latin typeface="Agency FB" panose="020B0503020202020204" pitchFamily="34" charset="0"/>
                <a:ea typeface="Microsoft YaHei" panose="020B0503020204020204" pitchFamily="34" charset="-122"/>
                <a:cs typeface="Arial" panose="020B0604020202020204" pitchFamily="34" charset="0"/>
              </a:rPr>
              <a:t>Certaines formations professionnelles nécessitent des procédures de recrutement particulières et anticipées</a:t>
            </a:r>
          </a:p>
          <a:p>
            <a:pPr eaLnBrk="1" hangingPunct="1">
              <a:lnSpc>
                <a:spcPct val="90000"/>
              </a:lnSpc>
              <a:spcBef>
                <a:spcPct val="40000"/>
              </a:spcBef>
              <a:defRPr/>
            </a:pPr>
            <a:r>
              <a:rPr lang="fr-FR" altLang="fr-FR" sz="2400" i="1" dirty="0">
                <a:solidFill>
                  <a:srgbClr val="C00000"/>
                </a:solidFill>
                <a:latin typeface="Agency FB" panose="020B0503020202020204" pitchFamily="34" charset="0"/>
                <a:ea typeface="Microsoft YaHei" panose="020B0503020204020204" pitchFamily="34" charset="-122"/>
                <a:cs typeface="Arial" panose="020B0604020202020204" pitchFamily="34" charset="0"/>
              </a:rPr>
              <a:t> </a:t>
            </a:r>
            <a:endParaRPr lang="fr-FR" altLang="fr-FR" sz="2400" dirty="0">
              <a:latin typeface="Agency FB" panose="020B0503020202020204" pitchFamily="34" charset="0"/>
              <a:cs typeface="Arial" panose="020B0604020202020204" pitchFamily="34" charset="0"/>
            </a:endParaRPr>
          </a:p>
        </p:txBody>
      </p:sp>
      <p:sp>
        <p:nvSpPr>
          <p:cNvPr id="31747" name="Rectangle 4">
            <a:extLst>
              <a:ext uri="{FF2B5EF4-FFF2-40B4-BE49-F238E27FC236}">
                <a16:creationId xmlns:a16="http://schemas.microsoft.com/office/drawing/2014/main" id="{E263B827-92F9-41BB-98A9-84CE67F94065}"/>
              </a:ext>
            </a:extLst>
          </p:cNvPr>
          <p:cNvSpPr>
            <a:spLocks noChangeArrowheads="1"/>
          </p:cNvSpPr>
          <p:nvPr/>
        </p:nvSpPr>
        <p:spPr bwMode="auto">
          <a:xfrm>
            <a:off x="2700012" y="142422"/>
            <a:ext cx="6791975" cy="646331"/>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b"/>
          <a:lstStyle/>
          <a:p>
            <a:pPr algn="ctr"/>
            <a:r>
              <a:rPr lang="fr-FR" altLang="fr-FR" sz="3600" b="1" spc="-1" dirty="0">
                <a:uFill>
                  <a:solidFill>
                    <a:srgbClr val="FFFFFF"/>
                  </a:solidFill>
                </a:uFill>
                <a:latin typeface="Agency FB"/>
              </a:rPr>
              <a:t>L’affectation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BF97399-CF5B-2FBB-1446-73BBFE98EACA}"/>
              </a:ext>
            </a:extLst>
          </p:cNvPr>
          <p:cNvPicPr>
            <a:picLocks noChangeAspect="1"/>
          </p:cNvPicPr>
          <p:nvPr/>
        </p:nvPicPr>
        <p:blipFill>
          <a:blip r:embed="rId2"/>
          <a:stretch>
            <a:fillRect/>
          </a:stretch>
        </p:blipFill>
        <p:spPr>
          <a:xfrm>
            <a:off x="325120" y="98696"/>
            <a:ext cx="11408228" cy="6698343"/>
          </a:xfrm>
          <a:prstGeom prst="rect">
            <a:avLst/>
          </a:prstGeom>
        </p:spPr>
      </p:pic>
      <p:cxnSp>
        <p:nvCxnSpPr>
          <p:cNvPr id="3" name="Connecteur en angle 2"/>
          <p:cNvCxnSpPr/>
          <p:nvPr/>
        </p:nvCxnSpPr>
        <p:spPr>
          <a:xfrm>
            <a:off x="2708366" y="4432663"/>
            <a:ext cx="696686" cy="391885"/>
          </a:xfrm>
          <a:prstGeom prst="bentConnector3">
            <a:avLst>
              <a:gd name="adj1" fmla="val 625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055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265B4-4340-3869-04F5-6AA8EFD06C4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65C659-B5E0-F44D-259C-108A23198110}"/>
              </a:ext>
            </a:extLst>
          </p:cNvPr>
          <p:cNvSpPr>
            <a:spLocks noChangeArrowheads="1"/>
          </p:cNvSpPr>
          <p:nvPr/>
        </p:nvSpPr>
        <p:spPr bwMode="auto">
          <a:xfrm>
            <a:off x="304797" y="2012164"/>
            <a:ext cx="11582404" cy="4269373"/>
          </a:xfrm>
          <a:prstGeom prst="rect">
            <a:avLst/>
          </a:prstGeom>
          <a:noFill/>
          <a:ln w="28575">
            <a:solidFill>
              <a:schemeClr val="tx1"/>
            </a:solidFill>
            <a:prstDash val="dash"/>
            <a:miter lim="800000"/>
            <a:headEnd/>
            <a:tailEnd/>
          </a:ln>
          <a:effectLst/>
        </p:spPr>
        <p:txBody>
          <a:bodyPr vert="horz" wrap="square" lIns="91440" tIns="0" rIns="91440" bIns="20472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Agency FB" panose="020B0503020202020204" pitchFamily="34" charset="0"/>
              </a:rPr>
              <a:t>L’objectif est de repérer les élèves de 3</a:t>
            </a:r>
            <a:r>
              <a:rPr kumimoji="0" lang="fr-FR" altLang="fr-FR" sz="2400" b="0" i="0" u="none" strike="noStrike" cap="none" normalizeH="0" baseline="30000" dirty="0">
                <a:ln>
                  <a:noFill/>
                </a:ln>
                <a:solidFill>
                  <a:srgbClr val="000000"/>
                </a:solidFill>
                <a:effectLst/>
                <a:latin typeface="Agency FB" panose="020B0503020202020204" pitchFamily="34" charset="0"/>
              </a:rPr>
              <a:t>ème</a:t>
            </a:r>
            <a:r>
              <a:rPr kumimoji="0" lang="fr-FR" altLang="fr-FR" sz="2400" b="0" i="0" u="none" strike="noStrike" cap="none" normalizeH="0" baseline="0" dirty="0">
                <a:ln>
                  <a:noFill/>
                </a:ln>
                <a:solidFill>
                  <a:srgbClr val="000000"/>
                </a:solidFill>
                <a:effectLst/>
                <a:latin typeface="Agency FB" panose="020B0503020202020204" pitchFamily="34" charset="0"/>
              </a:rPr>
              <a:t> </a:t>
            </a:r>
            <a:r>
              <a:rPr kumimoji="0" lang="fr-FR" altLang="fr-FR" sz="2400" b="0" i="0" u="none" strike="noStrike" cap="none" normalizeH="0" baseline="0" dirty="0">
                <a:ln>
                  <a:noFill/>
                </a:ln>
                <a:solidFill>
                  <a:srgbClr val="000000"/>
                </a:solidFill>
                <a:effectLst/>
                <a:highlight>
                  <a:srgbClr val="FFFF00"/>
                </a:highlight>
                <a:latin typeface="Agency FB" panose="020B0503020202020204" pitchFamily="34" charset="0"/>
              </a:rPr>
              <a:t>risquant de ne pas obtenir une affectation dans la voie professionnelle</a:t>
            </a:r>
            <a:r>
              <a:rPr kumimoji="0" lang="fr-FR" altLang="fr-FR" sz="2400" b="0" i="0" u="none" strike="noStrike" cap="none" normalizeH="0" baseline="0" dirty="0">
                <a:ln>
                  <a:noFill/>
                </a:ln>
                <a:solidFill>
                  <a:srgbClr val="000000"/>
                </a:solidFill>
                <a:effectLst/>
                <a:latin typeface="Agency FB" panose="020B0503020202020204" pitchFamily="34" charset="0"/>
              </a:rPr>
              <a:t>. Il permet aux élèves non assurés d’une affectation de formuler de nouveaux vœux entre le 13 et le 17 juin.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rgbClr val="000000"/>
              </a:solidFill>
              <a:effectLst/>
              <a:latin typeface="Agency FB" panose="020B05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400" u="sng" dirty="0">
                <a:solidFill>
                  <a:srgbClr val="000000"/>
                </a:solidFill>
                <a:highlight>
                  <a:srgbClr val="9FDDCE"/>
                </a:highlight>
                <a:latin typeface="Agency FB" panose="020B0503020202020204" pitchFamily="34" charset="0"/>
              </a:rPr>
              <a:t>Le 13 juin, les élèves en position d’être affectés sont sécurisés</a:t>
            </a:r>
            <a:r>
              <a:rPr lang="fr-FR" altLang="fr-FR" sz="2400" dirty="0">
                <a:solidFill>
                  <a:srgbClr val="000000"/>
                </a:solidFill>
                <a:latin typeface="Agency FB" panose="020B0503020202020204" pitchFamily="34" charset="0"/>
              </a:rPr>
              <a:t>. Leur pré-affectation est garantie et ils conservent la possibilité d’être affectés sur un vœu mieux classé si des places se libèrent.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gency FB" panose="020B05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Agency FB" panose="020B0503020202020204" pitchFamily="34" charset="0"/>
              </a:rPr>
              <a:t>Le collège prend connaissance de </a:t>
            </a:r>
            <a:r>
              <a:rPr kumimoji="0" lang="fr-FR" altLang="fr-FR" sz="2400" b="0" i="0" u="none" strike="noStrike" cap="none" normalizeH="0" baseline="0" dirty="0">
                <a:ln>
                  <a:noFill/>
                </a:ln>
                <a:solidFill>
                  <a:schemeClr val="tx1"/>
                </a:solidFill>
                <a:effectLst/>
                <a:highlight>
                  <a:srgbClr val="FFFF00"/>
                </a:highlight>
                <a:latin typeface="Agency FB" panose="020B0503020202020204" pitchFamily="34" charset="0"/>
              </a:rPr>
              <a:t>la liste de leurs élèves de 3</a:t>
            </a:r>
            <a:r>
              <a:rPr kumimoji="0" lang="fr-FR" altLang="fr-FR" sz="2400" b="0" i="0" u="none" strike="noStrike" cap="none" normalizeH="0" baseline="30000" dirty="0">
                <a:ln>
                  <a:noFill/>
                </a:ln>
                <a:solidFill>
                  <a:schemeClr val="tx1"/>
                </a:solidFill>
                <a:effectLst/>
                <a:highlight>
                  <a:srgbClr val="FFFF00"/>
                </a:highlight>
                <a:latin typeface="Agency FB" panose="020B0503020202020204" pitchFamily="34" charset="0"/>
              </a:rPr>
              <a:t>ème</a:t>
            </a:r>
            <a:r>
              <a:rPr kumimoji="0" lang="fr-FR" altLang="fr-FR" sz="2400" b="0" i="0" u="none" strike="noStrike" cap="none" normalizeH="0" baseline="0" dirty="0">
                <a:ln>
                  <a:noFill/>
                </a:ln>
                <a:solidFill>
                  <a:schemeClr val="tx1"/>
                </a:solidFill>
                <a:effectLst/>
                <a:highlight>
                  <a:srgbClr val="FFFF00"/>
                </a:highlight>
                <a:latin typeface="Agency FB" panose="020B0503020202020204" pitchFamily="34" charset="0"/>
              </a:rPr>
              <a:t> non assurés d’une affectation </a:t>
            </a:r>
            <a:r>
              <a:rPr kumimoji="0" lang="fr-FR" altLang="fr-FR" sz="2400" b="0" i="0" u="none" strike="noStrike" cap="none" normalizeH="0" baseline="0" dirty="0">
                <a:ln>
                  <a:noFill/>
                </a:ln>
                <a:solidFill>
                  <a:schemeClr val="tx1"/>
                </a:solidFill>
                <a:effectLst/>
                <a:latin typeface="Agency FB" panose="020B0503020202020204" pitchFamily="34" charset="0"/>
              </a:rPr>
              <a:t>dans la voie professionnelle et sera destinataire d’une </a:t>
            </a:r>
            <a:r>
              <a:rPr kumimoji="0" lang="fr-FR" altLang="fr-FR" sz="2400" b="0" i="0" u="none" strike="noStrike" cap="none" normalizeH="0" baseline="0" dirty="0">
                <a:ln>
                  <a:noFill/>
                </a:ln>
                <a:solidFill>
                  <a:schemeClr val="tx1"/>
                </a:solidFill>
                <a:effectLst/>
                <a:highlight>
                  <a:srgbClr val="FFFF00"/>
                </a:highlight>
                <a:latin typeface="Agency FB" panose="020B0503020202020204" pitchFamily="34" charset="0"/>
              </a:rPr>
              <a:t>liste de formations disposant encore de places vacantes à l’issue du pré-tour</a:t>
            </a:r>
            <a:r>
              <a:rPr kumimoji="0" lang="fr-FR" altLang="fr-FR" sz="2400" b="0" i="0" u="none" strike="noStrike" cap="none" normalizeH="0" baseline="0" dirty="0">
                <a:ln>
                  <a:noFill/>
                </a:ln>
                <a:solidFill>
                  <a:schemeClr val="tx1"/>
                </a:solidFill>
                <a:effectLst/>
                <a:latin typeface="Agency FB" panose="020B0503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Agency FB" panose="020B0503020202020204" pitchFamily="34" charset="0"/>
              </a:rPr>
              <a:t>Le collège convoque les familles des élèves de 3</a:t>
            </a:r>
            <a:r>
              <a:rPr kumimoji="0" lang="fr-FR" altLang="fr-FR" sz="2400" b="0" i="0" u="none" strike="noStrike" cap="none" normalizeH="0" baseline="30000" dirty="0">
                <a:ln>
                  <a:noFill/>
                </a:ln>
                <a:solidFill>
                  <a:schemeClr val="tx1"/>
                </a:solidFill>
                <a:effectLst/>
                <a:latin typeface="Agency FB" panose="020B0503020202020204" pitchFamily="34" charset="0"/>
              </a:rPr>
              <a:t>ème</a:t>
            </a:r>
            <a:r>
              <a:rPr kumimoji="0" lang="fr-FR" altLang="fr-FR" sz="2400" b="0" i="0" u="none" strike="noStrike" cap="none" normalizeH="0" baseline="0" dirty="0">
                <a:ln>
                  <a:noFill/>
                </a:ln>
                <a:solidFill>
                  <a:schemeClr val="tx1"/>
                </a:solidFill>
                <a:effectLst/>
                <a:latin typeface="Agency FB" panose="020B0503020202020204" pitchFamily="34" charset="0"/>
              </a:rPr>
              <a:t> non assurés d’une affectation en voie professionnelle. A la demande des représentants légaux, </a:t>
            </a:r>
            <a:r>
              <a:rPr kumimoji="0" lang="fr-FR" altLang="fr-FR" sz="2400" b="0" i="0" u="none" strike="noStrike" cap="none" normalizeH="0" baseline="0" dirty="0">
                <a:ln>
                  <a:noFill/>
                </a:ln>
                <a:solidFill>
                  <a:schemeClr val="tx1"/>
                </a:solidFill>
                <a:effectLst/>
                <a:highlight>
                  <a:srgbClr val="FFFF00"/>
                </a:highlight>
                <a:latin typeface="Agency FB" panose="020B0503020202020204" pitchFamily="34" charset="0"/>
              </a:rPr>
              <a:t>de nouveaux vœux peuvent être ajoutés</a:t>
            </a:r>
            <a:r>
              <a:rPr kumimoji="0" lang="fr-FR" altLang="fr-FR" sz="2400" b="0" i="0" u="none" strike="noStrike" cap="none" normalizeH="0" baseline="0" dirty="0">
                <a:ln>
                  <a:noFill/>
                </a:ln>
                <a:solidFill>
                  <a:schemeClr val="tx1"/>
                </a:solidFill>
                <a:effectLst/>
                <a:latin typeface="Agency FB" panose="020B0503020202020204" pitchFamily="34" charset="0"/>
              </a:rPr>
              <a:t>.</a:t>
            </a:r>
          </a:p>
        </p:txBody>
      </p:sp>
      <p:sp>
        <p:nvSpPr>
          <p:cNvPr id="5" name="Rectangle 4">
            <a:extLst>
              <a:ext uri="{FF2B5EF4-FFF2-40B4-BE49-F238E27FC236}">
                <a16:creationId xmlns:a16="http://schemas.microsoft.com/office/drawing/2014/main" id="{550B1F74-FB7B-0861-BF1C-18E31E2C30A1}"/>
              </a:ext>
            </a:extLst>
          </p:cNvPr>
          <p:cNvSpPr>
            <a:spLocks noChangeArrowheads="1"/>
          </p:cNvSpPr>
          <p:nvPr/>
        </p:nvSpPr>
        <p:spPr bwMode="auto">
          <a:xfrm>
            <a:off x="304797" y="124690"/>
            <a:ext cx="11582404" cy="1638795"/>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b"/>
          <a:lstStyle/>
          <a:p>
            <a:pPr algn="ctr"/>
            <a:r>
              <a:rPr lang="fr-FR" altLang="fr-FR" sz="3600" b="1" spc="-1" dirty="0">
                <a:uFill>
                  <a:solidFill>
                    <a:srgbClr val="FFFFFF"/>
                  </a:solidFill>
                </a:uFill>
                <a:latin typeface="Agency FB"/>
              </a:rPr>
              <a:t>L’affectation : nouveauté depuis 2024 : </a:t>
            </a:r>
          </a:p>
          <a:p>
            <a:pPr algn="ctr"/>
            <a:r>
              <a:rPr kumimoji="0" lang="fr-FR" altLang="fr-FR" sz="3600" b="0" i="0" u="none" strike="noStrike" cap="none" normalizeH="0" baseline="0" dirty="0">
                <a:ln>
                  <a:noFill/>
                </a:ln>
                <a:solidFill>
                  <a:srgbClr val="000000"/>
                </a:solidFill>
                <a:effectLst/>
                <a:latin typeface="Agency FB" panose="020B0503020202020204" pitchFamily="34" charset="0"/>
              </a:rPr>
              <a:t>un pré-tour uniquement pour les élèves de 3</a:t>
            </a:r>
            <a:r>
              <a:rPr kumimoji="0" lang="fr-FR" altLang="fr-FR" sz="3600" b="0" i="0" u="none" strike="noStrike" cap="none" normalizeH="0" baseline="30000" dirty="0">
                <a:ln>
                  <a:noFill/>
                </a:ln>
                <a:solidFill>
                  <a:srgbClr val="000000"/>
                </a:solidFill>
                <a:effectLst/>
                <a:latin typeface="Agency FB" panose="020B0503020202020204" pitchFamily="34" charset="0"/>
              </a:rPr>
              <a:t>ème</a:t>
            </a:r>
            <a:r>
              <a:rPr kumimoji="0" lang="fr-FR" altLang="fr-FR" sz="3600" b="0" i="0" u="none" strike="noStrike" cap="none" normalizeH="0" baseline="0" dirty="0">
                <a:ln>
                  <a:noFill/>
                </a:ln>
                <a:solidFill>
                  <a:srgbClr val="000000"/>
                </a:solidFill>
                <a:effectLst/>
                <a:latin typeface="Agency FB" panose="020B0503020202020204" pitchFamily="34" charset="0"/>
              </a:rPr>
              <a:t> demandant la voie professionnelle courant mi-juin</a:t>
            </a:r>
            <a:endParaRPr lang="fr-FR" altLang="fr-FR" sz="3600" b="1" spc="-1" dirty="0">
              <a:uFill>
                <a:solidFill>
                  <a:srgbClr val="FFFFFF"/>
                </a:solidFill>
              </a:uFill>
              <a:latin typeface="Agency FB"/>
            </a:endParaRPr>
          </a:p>
        </p:txBody>
      </p:sp>
    </p:spTree>
    <p:extLst>
      <p:ext uri="{BB962C8B-B14F-4D97-AF65-F5344CB8AC3E}">
        <p14:creationId xmlns:p14="http://schemas.microsoft.com/office/powerpoint/2010/main" val="3526266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C4D82-CE49-3260-134A-EE971A29A505}"/>
            </a:ext>
          </a:extLst>
        </p:cNvPr>
        <p:cNvGrpSpPr/>
        <p:nvPr/>
      </p:nvGrpSpPr>
      <p:grpSpPr>
        <a:xfrm>
          <a:off x="0" y="0"/>
          <a:ext cx="0" cy="0"/>
          <a:chOff x="0" y="0"/>
          <a:chExt cx="0" cy="0"/>
        </a:xfrm>
      </p:grpSpPr>
      <p:sp>
        <p:nvSpPr>
          <p:cNvPr id="29698" name="Rectangle 1">
            <a:extLst>
              <a:ext uri="{FF2B5EF4-FFF2-40B4-BE49-F238E27FC236}">
                <a16:creationId xmlns:a16="http://schemas.microsoft.com/office/drawing/2014/main" id="{0553F713-3BBD-8ABF-5619-960C5AE2303A}"/>
              </a:ext>
            </a:extLst>
          </p:cNvPr>
          <p:cNvSpPr>
            <a:spLocks noChangeArrowheads="1"/>
          </p:cNvSpPr>
          <p:nvPr/>
        </p:nvSpPr>
        <p:spPr bwMode="auto">
          <a:xfrm>
            <a:off x="719330" y="1091807"/>
            <a:ext cx="10753338" cy="5447645"/>
          </a:xfrm>
          <a:prstGeom prst="rect">
            <a:avLst/>
          </a:prstGeom>
          <a:noFill/>
          <a:ln w="28575">
            <a:solidFill>
              <a:schemeClr val="tx1"/>
            </a:solidFill>
            <a:prstDash val="lgDash"/>
          </a:ln>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ct val="40000"/>
              </a:spcBef>
              <a:defRPr/>
            </a:pPr>
            <a:r>
              <a:rPr lang="fr-FR" altLang="fr-FR" sz="2400" i="1" dirty="0">
                <a:solidFill>
                  <a:srgbClr val="C00000"/>
                </a:solidFill>
                <a:latin typeface="Agency FB" panose="020B0503020202020204" pitchFamily="34" charset="0"/>
                <a:ea typeface="Microsoft YaHei" panose="020B0503020204020204" pitchFamily="34" charset="-122"/>
                <a:cs typeface="Arial" panose="020B0604020202020204" pitchFamily="34" charset="0"/>
              </a:rPr>
              <a:t> </a:t>
            </a:r>
            <a:endParaRPr lang="fr-FR" altLang="fr-FR" sz="2400" dirty="0">
              <a:latin typeface="Agency FB" panose="020B0503020202020204" pitchFamily="34" charset="0"/>
              <a:cs typeface="Arial" panose="020B0604020202020204" pitchFamily="34" charset="0"/>
            </a:endParaRPr>
          </a:p>
          <a:p>
            <a:pPr eaLnBrk="1" hangingPunct="1">
              <a:lnSpc>
                <a:spcPct val="90000"/>
              </a:lnSpc>
              <a:defRPr/>
            </a:pPr>
            <a:r>
              <a:rPr lang="fr-FR" altLang="fr-FR" sz="2400" b="1" u="sng" dirty="0">
                <a:highlight>
                  <a:srgbClr val="FFFF00"/>
                </a:highlight>
                <a:latin typeface="Agency FB" panose="020B0503020202020204" pitchFamily="34" charset="0"/>
                <a:cs typeface="Arial" panose="020B0604020202020204" pitchFamily="34" charset="0"/>
              </a:rPr>
              <a:t>Affectation : 2</a:t>
            </a:r>
            <a:r>
              <a:rPr lang="fr-FR" altLang="fr-FR" sz="2400" b="1" u="sng" baseline="30000" dirty="0">
                <a:highlight>
                  <a:srgbClr val="FFFF00"/>
                </a:highlight>
                <a:latin typeface="Agency FB" panose="020B0503020202020204" pitchFamily="34" charset="0"/>
                <a:cs typeface="Arial" panose="020B0604020202020204" pitchFamily="34" charset="0"/>
              </a:rPr>
              <a:t>nde</a:t>
            </a:r>
            <a:r>
              <a:rPr lang="fr-FR" altLang="fr-FR" sz="2400" b="1" u="sng" dirty="0">
                <a:highlight>
                  <a:srgbClr val="FFFF00"/>
                </a:highlight>
                <a:latin typeface="Agency FB" panose="020B0503020202020204" pitchFamily="34" charset="0"/>
                <a:cs typeface="Arial" panose="020B0604020202020204" pitchFamily="34" charset="0"/>
              </a:rPr>
              <a:t> générale et technologique </a:t>
            </a:r>
          </a:p>
          <a:p>
            <a:pPr eaLnBrk="1" hangingPunct="1">
              <a:lnSpc>
                <a:spcPct val="90000"/>
              </a:lnSpc>
              <a:defRPr/>
            </a:pPr>
            <a:endParaRPr lang="fr-FR" altLang="fr-FR" sz="2400" b="1" u="sng" dirty="0">
              <a:highlight>
                <a:srgbClr val="FFFF00"/>
              </a:highlight>
              <a:latin typeface="Agency FB" panose="020B0503020202020204" pitchFamily="34" charset="0"/>
              <a:cs typeface="Arial" panose="020B0604020202020204" pitchFamily="34" charset="0"/>
            </a:endParaRPr>
          </a:p>
          <a:p>
            <a:pPr eaLnBrk="1" hangingPunct="1">
              <a:lnSpc>
                <a:spcPct val="90000"/>
              </a:lnSpc>
              <a:spcBef>
                <a:spcPct val="40000"/>
              </a:spcBef>
              <a:buClr>
                <a:srgbClr val="000000"/>
              </a:buClr>
              <a:buSzPct val="75000"/>
              <a:defRPr/>
            </a:pPr>
            <a:r>
              <a:rPr lang="fr-FR" altLang="fr-FR" sz="2400" dirty="0">
                <a:latin typeface="Agency FB" panose="020B0503020202020204" pitchFamily="34" charset="0"/>
                <a:cs typeface="Arial" panose="020B0604020202020204" pitchFamily="34" charset="0"/>
              </a:rPr>
              <a:t> Sur le ou les lycée(s) de secteur. L’élève est affecté à partir de son </a:t>
            </a:r>
            <a:r>
              <a:rPr lang="fr-FR" altLang="fr-FR" sz="2400" u="sng" dirty="0">
                <a:latin typeface="Agency FB" panose="020B0503020202020204" pitchFamily="34" charset="0"/>
                <a:cs typeface="Arial" panose="020B0604020202020204" pitchFamily="34" charset="0"/>
              </a:rPr>
              <a:t>lieu d’habitation</a:t>
            </a:r>
            <a:r>
              <a:rPr lang="fr-FR" altLang="fr-FR" sz="2400" dirty="0">
                <a:latin typeface="Agency FB" panose="020B0503020202020204" pitchFamily="34" charset="0"/>
                <a:cs typeface="Arial" panose="020B0604020202020204" pitchFamily="34" charset="0"/>
              </a:rPr>
              <a:t>. </a:t>
            </a:r>
          </a:p>
          <a:p>
            <a:pPr eaLnBrk="1" hangingPunct="1">
              <a:lnSpc>
                <a:spcPct val="90000"/>
              </a:lnSpc>
              <a:spcBef>
                <a:spcPct val="40000"/>
              </a:spcBef>
              <a:buClr>
                <a:srgbClr val="000000"/>
              </a:buClr>
              <a:buSzPct val="75000"/>
              <a:defRPr/>
            </a:pPr>
            <a:endParaRPr lang="fr-FR" altLang="fr-FR" sz="2400" dirty="0">
              <a:latin typeface="Agency FB" panose="020B0503020202020204" pitchFamily="34" charset="0"/>
              <a:cs typeface="Arial" panose="020B0604020202020204" pitchFamily="34" charset="0"/>
            </a:endParaRPr>
          </a:p>
          <a:p>
            <a:pPr eaLnBrk="1" hangingPunct="1">
              <a:lnSpc>
                <a:spcPct val="90000"/>
              </a:lnSpc>
              <a:spcBef>
                <a:spcPct val="40000"/>
              </a:spcBef>
              <a:buClr>
                <a:srgbClr val="000000"/>
              </a:buClr>
              <a:buSzPct val="75000"/>
              <a:defRPr/>
            </a:pPr>
            <a:r>
              <a:rPr lang="fr-FR" altLang="fr-FR" sz="2400" u="sng" dirty="0">
                <a:latin typeface="Agency FB" panose="020B0503020202020204" pitchFamily="34" charset="0"/>
                <a:cs typeface="Arial" panose="020B0604020202020204" pitchFamily="34" charset="0"/>
              </a:rPr>
              <a:t>Pour des vœux en seconde GT à capacité limitée d’accueil </a:t>
            </a:r>
            <a:r>
              <a:rPr lang="fr-FR" altLang="fr-FR" sz="2400" dirty="0">
                <a:latin typeface="Agency FB" panose="020B0503020202020204" pitchFamily="34" charset="0"/>
                <a:cs typeface="Arial" panose="020B0604020202020204" pitchFamily="34" charset="0"/>
              </a:rPr>
              <a:t>: sur barème ou commission préalable donc pas de dérogation.</a:t>
            </a:r>
          </a:p>
          <a:p>
            <a:pPr eaLnBrk="1" hangingPunct="1">
              <a:lnSpc>
                <a:spcPct val="90000"/>
              </a:lnSpc>
              <a:spcBef>
                <a:spcPct val="40000"/>
              </a:spcBef>
              <a:buClr>
                <a:srgbClr val="000000"/>
              </a:buClr>
              <a:buSzPct val="75000"/>
              <a:defRPr/>
            </a:pPr>
            <a:r>
              <a:rPr lang="fr-FR" altLang="fr-FR" sz="2400" dirty="0">
                <a:latin typeface="Agency FB" panose="020B0503020202020204" pitchFamily="34" charset="0"/>
                <a:cs typeface="Arial" panose="020B0604020202020204" pitchFamily="34" charset="0"/>
              </a:rPr>
              <a:t>	* </a:t>
            </a:r>
            <a:r>
              <a:rPr lang="fr-FR" altLang="fr-FR" sz="2400" u="sng" dirty="0">
                <a:latin typeface="Agency FB" panose="020B0503020202020204" pitchFamily="34" charset="0"/>
                <a:cs typeface="Arial" panose="020B0604020202020204" pitchFamily="34" charset="0"/>
              </a:rPr>
              <a:t>Affectation sur barème de notes </a:t>
            </a:r>
            <a:r>
              <a:rPr lang="fr-FR" altLang="fr-FR" sz="2400" dirty="0">
                <a:latin typeface="Agency FB" panose="020B0503020202020204" pitchFamily="34" charset="0"/>
                <a:cs typeface="Arial" panose="020B0604020202020204" pitchFamily="34" charset="0"/>
              </a:rPr>
              <a:t>: enseignement optionnel technologique Création et culture design, 2</a:t>
            </a:r>
            <a:r>
              <a:rPr lang="fr-FR" altLang="fr-FR" sz="2400" baseline="30000" dirty="0">
                <a:latin typeface="Agency FB" panose="020B0503020202020204" pitchFamily="34" charset="0"/>
                <a:cs typeface="Arial" panose="020B0604020202020204" pitchFamily="34" charset="0"/>
              </a:rPr>
              <a:t>nde</a:t>
            </a:r>
            <a:r>
              <a:rPr lang="fr-FR" altLang="fr-FR" sz="2400" dirty="0">
                <a:latin typeface="Agency FB" panose="020B0503020202020204" pitchFamily="34" charset="0"/>
                <a:cs typeface="Arial" panose="020B0604020202020204" pitchFamily="34" charset="0"/>
              </a:rPr>
              <a:t> spécifique STHR, 2</a:t>
            </a:r>
            <a:r>
              <a:rPr lang="fr-FR" altLang="fr-FR" sz="2400" baseline="30000" dirty="0">
                <a:latin typeface="Agency FB" panose="020B0503020202020204" pitchFamily="34" charset="0"/>
                <a:cs typeface="Arial" panose="020B0604020202020204" pitchFamily="34" charset="0"/>
              </a:rPr>
              <a:t>nde</a:t>
            </a:r>
            <a:r>
              <a:rPr lang="fr-FR" altLang="fr-FR" sz="2400" dirty="0">
                <a:latin typeface="Agency FB" panose="020B0503020202020204" pitchFamily="34" charset="0"/>
                <a:cs typeface="Arial" panose="020B0604020202020204" pitchFamily="34" charset="0"/>
              </a:rPr>
              <a:t> GT en lycée agricole;</a:t>
            </a:r>
          </a:p>
          <a:p>
            <a:pPr eaLnBrk="1" hangingPunct="1">
              <a:lnSpc>
                <a:spcPct val="90000"/>
              </a:lnSpc>
              <a:spcBef>
                <a:spcPct val="40000"/>
              </a:spcBef>
              <a:buClr>
                <a:srgbClr val="000000"/>
              </a:buClr>
              <a:buSzPct val="75000"/>
              <a:defRPr/>
            </a:pPr>
            <a:r>
              <a:rPr lang="fr-FR" altLang="fr-FR" sz="2400" dirty="0">
                <a:latin typeface="Agency FB" panose="020B0503020202020204" pitchFamily="34" charset="0"/>
                <a:cs typeface="Arial" panose="020B0604020202020204" pitchFamily="34" charset="0"/>
              </a:rPr>
              <a:t>	* </a:t>
            </a:r>
            <a:r>
              <a:rPr lang="fr-FR" altLang="fr-FR" sz="2400" u="sng" dirty="0">
                <a:latin typeface="Agency FB" panose="020B0503020202020204" pitchFamily="34" charset="0"/>
                <a:cs typeface="Arial" panose="020B0604020202020204" pitchFamily="34" charset="0"/>
              </a:rPr>
              <a:t>Affectation sur décision préalable d’une commission </a:t>
            </a:r>
            <a:r>
              <a:rPr lang="fr-FR" altLang="fr-FR" sz="2400" dirty="0">
                <a:latin typeface="Agency FB" panose="020B0503020202020204" pitchFamily="34" charset="0"/>
                <a:cs typeface="Arial" panose="020B0604020202020204" pitchFamily="34" charset="0"/>
              </a:rPr>
              <a:t>: 2</a:t>
            </a:r>
            <a:r>
              <a:rPr lang="fr-FR" altLang="fr-FR" sz="2400" baseline="30000" dirty="0">
                <a:latin typeface="Agency FB" panose="020B0503020202020204" pitchFamily="34" charset="0"/>
                <a:cs typeface="Arial" panose="020B0604020202020204" pitchFamily="34" charset="0"/>
              </a:rPr>
              <a:t>nde</a:t>
            </a:r>
            <a:r>
              <a:rPr lang="fr-FR" altLang="fr-FR" sz="2400" dirty="0">
                <a:latin typeface="Agency FB" panose="020B0503020202020204" pitchFamily="34" charset="0"/>
                <a:cs typeface="Arial" panose="020B0604020202020204" pitchFamily="34" charset="0"/>
              </a:rPr>
              <a:t> GT internationale, 2</a:t>
            </a:r>
            <a:r>
              <a:rPr lang="fr-FR" altLang="fr-FR" sz="2400" baseline="30000" dirty="0">
                <a:latin typeface="Agency FB" panose="020B0503020202020204" pitchFamily="34" charset="0"/>
                <a:cs typeface="Arial" panose="020B0604020202020204" pitchFamily="34" charset="0"/>
              </a:rPr>
              <a:t>nde</a:t>
            </a:r>
            <a:r>
              <a:rPr lang="fr-FR" altLang="fr-FR" sz="2400" dirty="0">
                <a:latin typeface="Agency FB" panose="020B0503020202020204" pitchFamily="34" charset="0"/>
                <a:cs typeface="Arial" panose="020B0604020202020204" pitchFamily="34" charset="0"/>
              </a:rPr>
              <a:t> GT binationale (Abibac, Bachibac, </a:t>
            </a:r>
            <a:r>
              <a:rPr lang="fr-FR" altLang="fr-FR" sz="2400" dirty="0" err="1">
                <a:latin typeface="Agency FB" panose="020B0503020202020204" pitchFamily="34" charset="0"/>
                <a:cs typeface="Arial" panose="020B0604020202020204" pitchFamily="34" charset="0"/>
              </a:rPr>
              <a:t>Esabac</a:t>
            </a:r>
            <a:r>
              <a:rPr lang="fr-FR" altLang="fr-FR" sz="2400" dirty="0">
                <a:latin typeface="Agency FB" panose="020B0503020202020204" pitchFamily="34" charset="0"/>
                <a:cs typeface="Arial" panose="020B0604020202020204" pitchFamily="34" charset="0"/>
              </a:rPr>
              <a:t>), 2</a:t>
            </a:r>
            <a:r>
              <a:rPr lang="fr-FR" altLang="fr-FR" sz="2400" baseline="30000" dirty="0">
                <a:latin typeface="Agency FB" panose="020B0503020202020204" pitchFamily="34" charset="0"/>
                <a:cs typeface="Arial" panose="020B0604020202020204" pitchFamily="34" charset="0"/>
              </a:rPr>
              <a:t>nde</a:t>
            </a:r>
            <a:r>
              <a:rPr lang="fr-FR" altLang="fr-FR" sz="2400" dirty="0">
                <a:latin typeface="Agency FB" panose="020B0503020202020204" pitchFamily="34" charset="0"/>
                <a:cs typeface="Arial" panose="020B0604020202020204" pitchFamily="34" charset="0"/>
              </a:rPr>
              <a:t> GT bilingue régionale (basque)</a:t>
            </a:r>
          </a:p>
          <a:p>
            <a:pPr eaLnBrk="1" hangingPunct="1">
              <a:lnSpc>
                <a:spcPct val="90000"/>
              </a:lnSpc>
              <a:spcBef>
                <a:spcPct val="40000"/>
              </a:spcBef>
              <a:buClr>
                <a:srgbClr val="000000"/>
              </a:buClr>
              <a:buSzPct val="75000"/>
              <a:defRPr/>
            </a:pPr>
            <a:endParaRPr lang="fr-FR" altLang="fr-FR" sz="2400" dirty="0">
              <a:latin typeface="Agency FB" panose="020B0503020202020204" pitchFamily="34" charset="0"/>
              <a:cs typeface="Arial" panose="020B0604020202020204" pitchFamily="34" charset="0"/>
            </a:endParaRPr>
          </a:p>
          <a:p>
            <a:pPr eaLnBrk="1" hangingPunct="1">
              <a:lnSpc>
                <a:spcPct val="90000"/>
              </a:lnSpc>
              <a:spcBef>
                <a:spcPct val="40000"/>
              </a:spcBef>
              <a:buClr>
                <a:srgbClr val="000000"/>
              </a:buClr>
              <a:buSzPct val="75000"/>
              <a:defRPr/>
            </a:pPr>
            <a:r>
              <a:rPr lang="fr-FR" altLang="fr-FR" sz="2400" dirty="0">
                <a:highlight>
                  <a:srgbClr val="FFAFDD"/>
                </a:highlight>
                <a:latin typeface="Agency FB" panose="020B0503020202020204" pitchFamily="34" charset="0"/>
                <a:cs typeface="Arial" panose="020B0604020202020204" pitchFamily="34" charset="0"/>
              </a:rPr>
              <a:t>Mettre en dernier vœu son lycée de secteur!!!</a:t>
            </a:r>
          </a:p>
        </p:txBody>
      </p:sp>
      <p:sp>
        <p:nvSpPr>
          <p:cNvPr id="31747" name="Rectangle 4">
            <a:extLst>
              <a:ext uri="{FF2B5EF4-FFF2-40B4-BE49-F238E27FC236}">
                <a16:creationId xmlns:a16="http://schemas.microsoft.com/office/drawing/2014/main" id="{52BF213C-E337-0334-A6F2-A0083F24964D}"/>
              </a:ext>
            </a:extLst>
          </p:cNvPr>
          <p:cNvSpPr>
            <a:spLocks noChangeArrowheads="1"/>
          </p:cNvSpPr>
          <p:nvPr/>
        </p:nvSpPr>
        <p:spPr bwMode="auto">
          <a:xfrm>
            <a:off x="2700012" y="142422"/>
            <a:ext cx="6791975" cy="646331"/>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b"/>
          <a:lstStyle/>
          <a:p>
            <a:pPr algn="ctr"/>
            <a:r>
              <a:rPr lang="fr-FR" altLang="fr-FR" sz="3600" b="1" spc="-1" dirty="0">
                <a:uFill>
                  <a:solidFill>
                    <a:srgbClr val="FFFFFF"/>
                  </a:solidFill>
                </a:uFill>
                <a:latin typeface="Agency FB"/>
              </a:rPr>
              <a:t>L’affectation</a:t>
            </a:r>
          </a:p>
        </p:txBody>
      </p:sp>
    </p:spTree>
    <p:extLst>
      <p:ext uri="{BB962C8B-B14F-4D97-AF65-F5344CB8AC3E}">
        <p14:creationId xmlns:p14="http://schemas.microsoft.com/office/powerpoint/2010/main" val="1747568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B520628C-834F-4386-B248-AFC00FAF7F82}"/>
              </a:ext>
            </a:extLst>
          </p:cNvPr>
          <p:cNvSpPr>
            <a:spLocks noChangeArrowheads="1"/>
          </p:cNvSpPr>
          <p:nvPr/>
        </p:nvSpPr>
        <p:spPr bwMode="auto">
          <a:xfrm>
            <a:off x="262788" y="1220311"/>
            <a:ext cx="11666424" cy="4832092"/>
          </a:xfrm>
          <a:prstGeom prst="rect">
            <a:avLst/>
          </a:prstGeom>
          <a:noFill/>
          <a:ln w="28575">
            <a:solidFill>
              <a:schemeClr val="tx1"/>
            </a:solidFill>
            <a:prstDash val="lgDash"/>
            <a:miter lim="800000"/>
            <a:headEnd/>
            <a:tailEnd/>
          </a:ln>
        </p:spPr>
        <p:txBody>
          <a:bodyPr wrap="square">
            <a:spAutoFit/>
          </a:bodyPr>
          <a:lstStyle>
            <a:lvl1pPr>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buClr>
                <a:schemeClr val="bg2"/>
              </a:buClr>
              <a:buSzPct val="70000"/>
            </a:pPr>
            <a:r>
              <a:rPr lang="fr-FR" altLang="fr-FR" sz="2800" b="1" u="sng" dirty="0">
                <a:highlight>
                  <a:srgbClr val="FFAFDD"/>
                </a:highlight>
                <a:latin typeface="Agency FB" panose="020B0503020202020204" pitchFamily="34" charset="0"/>
                <a:cs typeface="Arial" panose="020B0604020202020204" pitchFamily="34" charset="0"/>
              </a:rPr>
              <a:t>Concerne uniquement l’entrée en 2</a:t>
            </a:r>
            <a:r>
              <a:rPr lang="fr-FR" altLang="fr-FR" sz="2800" b="1" u="sng" baseline="30000" dirty="0">
                <a:highlight>
                  <a:srgbClr val="FFAFDD"/>
                </a:highlight>
                <a:latin typeface="Agency FB" panose="020B0503020202020204" pitchFamily="34" charset="0"/>
                <a:cs typeface="Arial" panose="020B0604020202020204" pitchFamily="34" charset="0"/>
              </a:rPr>
              <a:t>nde</a:t>
            </a:r>
            <a:r>
              <a:rPr lang="fr-FR" altLang="fr-FR" sz="2800" b="1" u="sng" dirty="0">
                <a:highlight>
                  <a:srgbClr val="FFAFDD"/>
                </a:highlight>
                <a:latin typeface="Agency FB" panose="020B0503020202020204" pitchFamily="34" charset="0"/>
                <a:cs typeface="Arial" panose="020B0604020202020204" pitchFamily="34" charset="0"/>
              </a:rPr>
              <a:t> générale et technologique hors du secteur</a:t>
            </a:r>
            <a:endParaRPr lang="fr-FR" altLang="fr-FR" sz="2800" u="sng" dirty="0">
              <a:highlight>
                <a:srgbClr val="FFAFDD"/>
              </a:highlight>
              <a:latin typeface="Agency FB" panose="020B0503020202020204" pitchFamily="34" charset="0"/>
              <a:cs typeface="Arial" panose="020B0604020202020204" pitchFamily="34" charset="0"/>
            </a:endParaRPr>
          </a:p>
          <a:p>
            <a:pPr algn="ctr" eaLnBrk="1" hangingPunct="1">
              <a:buClr>
                <a:schemeClr val="bg2"/>
              </a:buClr>
              <a:buSzPct val="70000"/>
            </a:pPr>
            <a:endParaRPr lang="fr-FR" altLang="fr-FR" sz="2800" dirty="0">
              <a:latin typeface="Agency FB" panose="020B0503020202020204" pitchFamily="34" charset="0"/>
              <a:cs typeface="Arial" panose="020B0604020202020204" pitchFamily="34" charset="0"/>
            </a:endParaRPr>
          </a:p>
          <a:p>
            <a:pPr eaLnBrk="1" hangingPunct="1">
              <a:buClr>
                <a:schemeClr val="bg2"/>
              </a:buClr>
              <a:buSzPct val="70000"/>
            </a:pPr>
            <a:r>
              <a:rPr lang="fr-FR" altLang="fr-FR" sz="2800" b="1" dirty="0">
                <a:latin typeface="Agency FB" panose="020B0503020202020204" pitchFamily="34" charset="0"/>
                <a:ea typeface="Microsoft YaHei" panose="020B0503020204020204" pitchFamily="34" charset="-122"/>
                <a:cs typeface="Arial" panose="020B0604020202020204" pitchFamily="34" charset="0"/>
                <a:sym typeface="Wingdings" panose="05000000000000000000" pitchFamily="2" charset="2"/>
              </a:rPr>
              <a:t> </a:t>
            </a:r>
            <a:r>
              <a:rPr lang="fr-FR" altLang="fr-FR" sz="2800" b="1" dirty="0">
                <a:highlight>
                  <a:srgbClr val="FFFF00"/>
                </a:highlight>
                <a:latin typeface="Agency FB" panose="020B0503020202020204" pitchFamily="34" charset="0"/>
                <a:cs typeface="Arial" panose="020B0604020202020204" pitchFamily="34" charset="0"/>
              </a:rPr>
              <a:t>Affectation dans la limite des places disponibles après affectation des élèves du secteur !!</a:t>
            </a:r>
            <a:endParaRPr lang="fr-FR" altLang="fr-FR" sz="2800" dirty="0">
              <a:highlight>
                <a:srgbClr val="FFFF00"/>
              </a:highlight>
              <a:latin typeface="Agency FB" panose="020B0503020202020204" pitchFamily="34" charset="0"/>
              <a:cs typeface="Arial" panose="020B0604020202020204" pitchFamily="34" charset="0"/>
            </a:endParaRPr>
          </a:p>
          <a:p>
            <a:pPr eaLnBrk="1" hangingPunct="1">
              <a:buClr>
                <a:schemeClr val="bg2"/>
              </a:buClr>
              <a:buSzPct val="70000"/>
            </a:pPr>
            <a:endParaRPr lang="fr-FR" altLang="fr-FR" sz="2800" dirty="0">
              <a:latin typeface="Agency FB" panose="020B0503020202020204" pitchFamily="34" charset="0"/>
              <a:cs typeface="Arial" panose="020B0604020202020204" pitchFamily="34" charset="0"/>
            </a:endParaRPr>
          </a:p>
          <a:p>
            <a:pPr eaLnBrk="1" hangingPunct="1">
              <a:buClr>
                <a:schemeClr val="bg2"/>
              </a:buClr>
              <a:buSzPct val="70000"/>
            </a:pPr>
            <a:r>
              <a:rPr lang="fr-FR" altLang="fr-FR" sz="2800" b="1" u="sng" dirty="0">
                <a:latin typeface="Agency FB" panose="020B0503020202020204" pitchFamily="34" charset="0"/>
                <a:cs typeface="Arial" panose="020B0604020202020204" pitchFamily="34" charset="0"/>
              </a:rPr>
              <a:t>Critères prioritaires </a:t>
            </a:r>
          </a:p>
          <a:p>
            <a:pPr lvl="1" eaLnBrk="1" hangingPunct="1">
              <a:buClr>
                <a:schemeClr val="tx1"/>
              </a:buClr>
              <a:buSzPct val="100000"/>
              <a:buFont typeface="Calibri Light" panose="020F0302020204030204" pitchFamily="34" charset="0"/>
              <a:buAutoNum type="arabicPeriod"/>
            </a:pPr>
            <a:r>
              <a:rPr lang="fr-FR" altLang="fr-FR" sz="2800" dirty="0">
                <a:latin typeface="Agency FB" panose="020B0503020202020204" pitchFamily="34" charset="0"/>
                <a:cs typeface="Arial" panose="020B0604020202020204" pitchFamily="34" charset="0"/>
              </a:rPr>
              <a:t>Le handicap</a:t>
            </a:r>
          </a:p>
          <a:p>
            <a:pPr lvl="1" eaLnBrk="1" hangingPunct="1">
              <a:buClr>
                <a:schemeClr val="tx1"/>
              </a:buClr>
              <a:buSzPct val="100000"/>
              <a:buFont typeface="Calibri Light" panose="020F0302020204030204" pitchFamily="34" charset="0"/>
              <a:buAutoNum type="arabicPeriod"/>
            </a:pPr>
            <a:r>
              <a:rPr lang="fr-FR" altLang="fr-FR" sz="2800" dirty="0">
                <a:latin typeface="Agency FB" panose="020B0503020202020204" pitchFamily="34" charset="0"/>
                <a:cs typeface="Arial" panose="020B0604020202020204" pitchFamily="34" charset="0"/>
              </a:rPr>
              <a:t>La nécessité d’une prise en charge médicale à proximité de l’établissement </a:t>
            </a:r>
          </a:p>
          <a:p>
            <a:pPr lvl="1" eaLnBrk="1" hangingPunct="1">
              <a:buClr>
                <a:schemeClr val="tx1"/>
              </a:buClr>
              <a:buSzPct val="100000"/>
              <a:buFont typeface="Calibri Light" panose="020F0302020204030204" pitchFamily="34" charset="0"/>
              <a:buAutoNum type="arabicPeriod"/>
            </a:pPr>
            <a:r>
              <a:rPr lang="fr-FR" altLang="fr-FR" sz="2800" dirty="0">
                <a:latin typeface="Agency FB" panose="020B0503020202020204" pitchFamily="34" charset="0"/>
                <a:cs typeface="Arial" panose="020B0604020202020204" pitchFamily="34" charset="0"/>
              </a:rPr>
              <a:t>Les élèves boursiers au mérite ou sur critère social</a:t>
            </a:r>
          </a:p>
          <a:p>
            <a:pPr lvl="1" eaLnBrk="1" hangingPunct="1">
              <a:buClr>
                <a:schemeClr val="tx1"/>
              </a:buClr>
              <a:buSzPct val="100000"/>
              <a:buFont typeface="Calibri Light" panose="020F0302020204030204" pitchFamily="34" charset="0"/>
              <a:buAutoNum type="arabicPeriod"/>
            </a:pPr>
            <a:r>
              <a:rPr lang="fr-FR" altLang="fr-FR" sz="2800" dirty="0">
                <a:latin typeface="Agency FB" panose="020B0503020202020204" pitchFamily="34" charset="0"/>
                <a:cs typeface="Arial" panose="020B0604020202020204" pitchFamily="34" charset="0"/>
              </a:rPr>
              <a:t>Les élèves dont un frère ou une sœur est déjà scolarisé(e) dans l’établissement</a:t>
            </a:r>
          </a:p>
          <a:p>
            <a:pPr lvl="1" eaLnBrk="1" hangingPunct="1">
              <a:buClr>
                <a:schemeClr val="tx1"/>
              </a:buClr>
              <a:buSzPct val="100000"/>
              <a:buFont typeface="Calibri Light" panose="020F0302020204030204" pitchFamily="34" charset="0"/>
              <a:buAutoNum type="arabicPeriod"/>
            </a:pPr>
            <a:r>
              <a:rPr lang="fr-FR" altLang="fr-FR" sz="2800" dirty="0">
                <a:latin typeface="Agency FB" panose="020B0503020202020204" pitchFamily="34" charset="0"/>
              </a:rPr>
              <a:t>Les élèves dont le domicile est situé en limite de secteur et proche de l'établissement souhaité.</a:t>
            </a:r>
            <a:endParaRPr lang="fr-FR" altLang="fr-FR" sz="2800" dirty="0">
              <a:latin typeface="Agency FB" panose="020B0503020202020204" pitchFamily="34" charset="0"/>
              <a:cs typeface="Arial" panose="020B0604020202020204" pitchFamily="34" charset="0"/>
            </a:endParaRPr>
          </a:p>
          <a:p>
            <a:pPr lvl="1" eaLnBrk="1" hangingPunct="1">
              <a:buClr>
                <a:schemeClr val="tx1"/>
              </a:buClr>
              <a:buSzPct val="100000"/>
              <a:buFont typeface="Calibri Light" panose="020F0302020204030204" pitchFamily="34" charset="0"/>
              <a:buAutoNum type="arabicPeriod"/>
            </a:pPr>
            <a:r>
              <a:rPr lang="fr-FR" altLang="fr-FR" sz="2800" dirty="0">
                <a:latin typeface="Agency FB" panose="020B0503020202020204" pitchFamily="34" charset="0"/>
                <a:cs typeface="Arial" panose="020B0604020202020204" pitchFamily="34" charset="0"/>
              </a:rPr>
              <a:t>Les élèves devant suivre un parcours scolaire particulier</a:t>
            </a:r>
          </a:p>
        </p:txBody>
      </p:sp>
      <p:sp>
        <p:nvSpPr>
          <p:cNvPr id="3" name="Rectangle 2">
            <a:extLst>
              <a:ext uri="{FF2B5EF4-FFF2-40B4-BE49-F238E27FC236}">
                <a16:creationId xmlns:a16="http://schemas.microsoft.com/office/drawing/2014/main" id="{B56861BE-2CE9-4E90-950F-42EE51639FAD}"/>
              </a:ext>
            </a:extLst>
          </p:cNvPr>
          <p:cNvSpPr/>
          <p:nvPr/>
        </p:nvSpPr>
        <p:spPr>
          <a:xfrm>
            <a:off x="3770141" y="241771"/>
            <a:ext cx="4651718" cy="667385"/>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b"/>
          <a:lstStyle/>
          <a:p>
            <a:pPr algn="ctr"/>
            <a:r>
              <a:rPr lang="fr-FR" altLang="fr-FR" sz="3600" b="1" spc="-1" dirty="0">
                <a:uFill>
                  <a:solidFill>
                    <a:srgbClr val="FFFFFF"/>
                  </a:solidFill>
                </a:uFill>
                <a:latin typeface="Agency FB"/>
              </a:rPr>
              <a:t>La dérogation au secteur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24B94-1558-EB1E-8DE1-5C7FD3EB4C90}"/>
            </a:ext>
          </a:extLst>
        </p:cNvPr>
        <p:cNvGrpSpPr/>
        <p:nvPr/>
      </p:nvGrpSpPr>
      <p:grpSpPr>
        <a:xfrm>
          <a:off x="0" y="0"/>
          <a:ext cx="0" cy="0"/>
          <a:chOff x="0" y="0"/>
          <a:chExt cx="0" cy="0"/>
        </a:xfrm>
      </p:grpSpPr>
      <p:sp>
        <p:nvSpPr>
          <p:cNvPr id="32770" name="Rectangle 1">
            <a:extLst>
              <a:ext uri="{FF2B5EF4-FFF2-40B4-BE49-F238E27FC236}">
                <a16:creationId xmlns:a16="http://schemas.microsoft.com/office/drawing/2014/main" id="{00069EDC-0A8B-F7E2-70A2-F0B8C827023F}"/>
              </a:ext>
            </a:extLst>
          </p:cNvPr>
          <p:cNvSpPr>
            <a:spLocks noChangeArrowheads="1"/>
          </p:cNvSpPr>
          <p:nvPr/>
        </p:nvSpPr>
        <p:spPr bwMode="auto">
          <a:xfrm>
            <a:off x="262788" y="1220311"/>
            <a:ext cx="11666424" cy="4893647"/>
          </a:xfrm>
          <a:prstGeom prst="rect">
            <a:avLst/>
          </a:prstGeom>
          <a:noFill/>
          <a:ln w="28575">
            <a:solidFill>
              <a:schemeClr val="tx1"/>
            </a:solidFill>
            <a:prstDash val="lgDash"/>
            <a:miter lim="800000"/>
            <a:headEnd/>
            <a:tailEnd/>
          </a:ln>
        </p:spPr>
        <p:txBody>
          <a:bodyPr wrap="square">
            <a:spAutoFit/>
          </a:bodyPr>
          <a:lstStyle>
            <a:lvl1pPr>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buClr>
                <a:schemeClr val="bg2"/>
              </a:buClr>
              <a:buSzPct val="70000"/>
            </a:pPr>
            <a:r>
              <a:rPr lang="fr-FR" altLang="fr-FR" sz="2400" b="1" u="sng" dirty="0">
                <a:highlight>
                  <a:srgbClr val="FFAFDD"/>
                </a:highlight>
                <a:latin typeface="Agency FB" panose="020B0503020202020204" pitchFamily="34" charset="0"/>
                <a:cs typeface="Arial" panose="020B0604020202020204" pitchFamily="34" charset="0"/>
              </a:rPr>
              <a:t>Concerne uniquement l’entrée en 2</a:t>
            </a:r>
            <a:r>
              <a:rPr lang="fr-FR" altLang="fr-FR" sz="2400" b="1" u="sng" baseline="30000" dirty="0">
                <a:highlight>
                  <a:srgbClr val="FFAFDD"/>
                </a:highlight>
                <a:latin typeface="Agency FB" panose="020B0503020202020204" pitchFamily="34" charset="0"/>
                <a:cs typeface="Arial" panose="020B0604020202020204" pitchFamily="34" charset="0"/>
              </a:rPr>
              <a:t>nde</a:t>
            </a:r>
            <a:r>
              <a:rPr lang="fr-FR" altLang="fr-FR" sz="2400" b="1" u="sng" dirty="0">
                <a:highlight>
                  <a:srgbClr val="FFAFDD"/>
                </a:highlight>
                <a:latin typeface="Agency FB" panose="020B0503020202020204" pitchFamily="34" charset="0"/>
                <a:cs typeface="Arial" panose="020B0604020202020204" pitchFamily="34" charset="0"/>
              </a:rPr>
              <a:t> générale et technologique hors du secteur</a:t>
            </a:r>
            <a:endParaRPr lang="fr-FR" altLang="fr-FR" sz="2400" u="sng" dirty="0">
              <a:highlight>
                <a:srgbClr val="FFAFDD"/>
              </a:highlight>
              <a:latin typeface="Agency FB" panose="020B0503020202020204" pitchFamily="34" charset="0"/>
              <a:cs typeface="Arial" panose="020B0604020202020204" pitchFamily="34" charset="0"/>
            </a:endParaRPr>
          </a:p>
          <a:p>
            <a:pPr algn="ctr" eaLnBrk="1" hangingPunct="1">
              <a:buClr>
                <a:schemeClr val="bg2"/>
              </a:buClr>
              <a:buSzPct val="70000"/>
            </a:pPr>
            <a:endParaRPr lang="fr-FR" altLang="fr-FR" sz="2400" dirty="0">
              <a:latin typeface="Agency FB" panose="020B0503020202020204" pitchFamily="34" charset="0"/>
              <a:cs typeface="Arial" panose="020B0604020202020204" pitchFamily="34" charset="0"/>
            </a:endParaRPr>
          </a:p>
          <a:p>
            <a:pPr eaLnBrk="1" hangingPunct="1">
              <a:buClr>
                <a:schemeClr val="bg2"/>
              </a:buClr>
              <a:buSzPct val="70000"/>
            </a:pPr>
            <a:r>
              <a:rPr lang="fr-FR" altLang="fr-FR" sz="2400" b="1" dirty="0">
                <a:latin typeface="Agency FB" panose="020B0503020202020204" pitchFamily="34" charset="0"/>
                <a:ea typeface="Microsoft YaHei" panose="020B0503020204020204" pitchFamily="34" charset="-122"/>
                <a:cs typeface="Arial" panose="020B0604020202020204" pitchFamily="34" charset="0"/>
                <a:sym typeface="Wingdings" panose="05000000000000000000" pitchFamily="2" charset="2"/>
              </a:rPr>
              <a:t> </a:t>
            </a:r>
            <a:r>
              <a:rPr lang="fr-FR" altLang="fr-FR" sz="2400" b="1" dirty="0">
                <a:highlight>
                  <a:srgbClr val="FFFF00"/>
                </a:highlight>
                <a:latin typeface="Agency FB" panose="020B0503020202020204" pitchFamily="34" charset="0"/>
                <a:cs typeface="Arial" panose="020B0604020202020204" pitchFamily="34" charset="0"/>
              </a:rPr>
              <a:t>Affectation dans la limite des places disponibles après affectation des élèves du secteur !!</a:t>
            </a:r>
            <a:endParaRPr lang="fr-FR" altLang="fr-FR" sz="2400" dirty="0">
              <a:highlight>
                <a:srgbClr val="FFFF00"/>
              </a:highlight>
              <a:latin typeface="Agency FB" panose="020B0503020202020204" pitchFamily="34" charset="0"/>
              <a:cs typeface="Arial" panose="020B0604020202020204" pitchFamily="34" charset="0"/>
            </a:endParaRPr>
          </a:p>
          <a:p>
            <a:pPr eaLnBrk="1" hangingPunct="1">
              <a:buClr>
                <a:schemeClr val="bg2"/>
              </a:buClr>
              <a:buSzPct val="70000"/>
            </a:pPr>
            <a:endParaRPr lang="fr-FR" altLang="fr-FR" sz="2400" dirty="0">
              <a:latin typeface="Agency FB" panose="020B0503020202020204" pitchFamily="34" charset="0"/>
              <a:cs typeface="Arial" panose="020B0604020202020204" pitchFamily="34" charset="0"/>
            </a:endParaRPr>
          </a:p>
          <a:p>
            <a:pPr eaLnBrk="1" hangingPunct="1">
              <a:buClr>
                <a:schemeClr val="bg2"/>
              </a:buClr>
              <a:buSzPct val="70000"/>
            </a:pPr>
            <a:r>
              <a:rPr lang="fr-FR" altLang="fr-FR" sz="2400" dirty="0">
                <a:latin typeface="Agency FB" panose="020B0503020202020204" pitchFamily="34" charset="0"/>
                <a:cs typeface="Arial" panose="020B0604020202020204" pitchFamily="34" charset="0"/>
              </a:rPr>
              <a:t>Un </a:t>
            </a:r>
            <a:r>
              <a:rPr lang="fr-FR" altLang="fr-FR" sz="2400" b="1" u="sng" dirty="0">
                <a:latin typeface="Agency FB" panose="020B0503020202020204" pitchFamily="34" charset="0"/>
                <a:cs typeface="Arial" panose="020B0604020202020204" pitchFamily="34" charset="0"/>
              </a:rPr>
              <a:t>parcours scolaire particulier </a:t>
            </a:r>
            <a:r>
              <a:rPr lang="fr-FR" altLang="fr-FR" sz="2400" dirty="0">
                <a:latin typeface="Agency FB" panose="020B0503020202020204" pitchFamily="34" charset="0"/>
                <a:cs typeface="Arial" panose="020B0604020202020204" pitchFamily="34" charset="0"/>
              </a:rPr>
              <a:t>concerne :</a:t>
            </a:r>
          </a:p>
          <a:p>
            <a:pPr eaLnBrk="1" hangingPunct="1">
              <a:buClr>
                <a:schemeClr val="bg2"/>
              </a:buClr>
              <a:buSzPct val="70000"/>
            </a:pPr>
            <a:r>
              <a:rPr lang="fr-FR" altLang="fr-FR" sz="2400" dirty="0">
                <a:latin typeface="Agency FB" panose="020B0503020202020204" pitchFamily="34" charset="0"/>
                <a:cs typeface="Arial" panose="020B0604020202020204" pitchFamily="34" charset="0"/>
              </a:rPr>
              <a:t>Soit un projet d’accès en série technologique afin de suivre certains enseignements optionnels technologiques :</a:t>
            </a:r>
          </a:p>
          <a:p>
            <a:pPr indent="457200" eaLnBrk="1" hangingPunct="1">
              <a:buClr>
                <a:schemeClr val="bg2"/>
              </a:buClr>
              <a:buSzPct val="70000"/>
            </a:pPr>
            <a:r>
              <a:rPr lang="fr-FR" altLang="fr-FR" sz="2400" dirty="0">
                <a:latin typeface="Agency FB" panose="020B0503020202020204" pitchFamily="34" charset="0"/>
                <a:cs typeface="Arial" panose="020B0604020202020204" pitchFamily="34" charset="0"/>
              </a:rPr>
              <a:t>Biotechnologies (ST2S/STL)</a:t>
            </a:r>
          </a:p>
          <a:p>
            <a:pPr indent="457200" eaLnBrk="1" hangingPunct="1">
              <a:buClr>
                <a:schemeClr val="bg2"/>
              </a:buClr>
              <a:buSzPct val="70000"/>
            </a:pPr>
            <a:r>
              <a:rPr lang="fr-FR" altLang="fr-FR" sz="2400" dirty="0">
                <a:latin typeface="Agency FB" panose="020B0503020202020204" pitchFamily="34" charset="0"/>
                <a:cs typeface="Arial" panose="020B0604020202020204" pitchFamily="34" charset="0"/>
              </a:rPr>
              <a:t>Science et laboratoire (STL)</a:t>
            </a:r>
          </a:p>
          <a:p>
            <a:pPr indent="457200" eaLnBrk="1" hangingPunct="1">
              <a:buClr>
                <a:schemeClr val="bg2"/>
              </a:buClr>
              <a:buSzPct val="70000"/>
            </a:pPr>
            <a:r>
              <a:rPr lang="fr-FR" altLang="fr-FR" sz="2400" dirty="0">
                <a:latin typeface="Agency FB" panose="020B0503020202020204" pitchFamily="34" charset="0"/>
                <a:cs typeface="Arial" panose="020B0604020202020204" pitchFamily="34" charset="0"/>
              </a:rPr>
              <a:t>Création et innovation technologique (STI2D)</a:t>
            </a:r>
          </a:p>
          <a:p>
            <a:pPr indent="457200" eaLnBrk="1" hangingPunct="1">
              <a:buClr>
                <a:schemeClr val="bg2"/>
              </a:buClr>
              <a:buSzPct val="70000"/>
            </a:pPr>
            <a:r>
              <a:rPr lang="fr-FR" altLang="fr-FR" sz="2400" dirty="0">
                <a:latin typeface="Agency FB" panose="020B0503020202020204" pitchFamily="34" charset="0"/>
                <a:cs typeface="Arial" panose="020B0604020202020204" pitchFamily="34" charset="0"/>
              </a:rPr>
              <a:t>Santé et social (ST2S/STL)</a:t>
            </a:r>
          </a:p>
          <a:p>
            <a:pPr eaLnBrk="1" hangingPunct="1">
              <a:buClr>
                <a:schemeClr val="bg2"/>
              </a:buClr>
              <a:buSzPct val="70000"/>
            </a:pPr>
            <a:r>
              <a:rPr lang="fr-FR" altLang="fr-FR" sz="2400" dirty="0">
                <a:latin typeface="Agency FB" panose="020B0503020202020204" pitchFamily="34" charset="0"/>
                <a:cs typeface="Arial" panose="020B0604020202020204" pitchFamily="34" charset="0"/>
              </a:rPr>
              <a:t>Soit : </a:t>
            </a:r>
          </a:p>
          <a:p>
            <a:pPr indent="457200" eaLnBrk="1" hangingPunct="1">
              <a:buClr>
                <a:schemeClr val="bg2"/>
              </a:buClr>
              <a:buSzPct val="70000"/>
            </a:pPr>
            <a:r>
              <a:rPr lang="fr-FR" altLang="fr-FR" sz="2400" dirty="0">
                <a:latin typeface="Agency FB" panose="020B0503020202020204" pitchFamily="34" charset="0"/>
                <a:cs typeface="Arial" panose="020B0604020202020204" pitchFamily="34" charset="0"/>
              </a:rPr>
              <a:t>Continuité LV</a:t>
            </a:r>
          </a:p>
          <a:p>
            <a:pPr indent="457200" eaLnBrk="1" hangingPunct="1">
              <a:buClr>
                <a:schemeClr val="bg2"/>
              </a:buClr>
              <a:buSzPct val="70000"/>
            </a:pPr>
            <a:r>
              <a:rPr lang="fr-FR" altLang="fr-FR" sz="2400" dirty="0">
                <a:latin typeface="Agency FB" panose="020B0503020202020204" pitchFamily="34" charset="0"/>
                <a:cs typeface="Arial" panose="020B0604020202020204" pitchFamily="34" charset="0"/>
              </a:rPr>
              <a:t>Sections sportives</a:t>
            </a:r>
          </a:p>
        </p:txBody>
      </p:sp>
      <p:sp>
        <p:nvSpPr>
          <p:cNvPr id="3" name="Rectangle 2">
            <a:extLst>
              <a:ext uri="{FF2B5EF4-FFF2-40B4-BE49-F238E27FC236}">
                <a16:creationId xmlns:a16="http://schemas.microsoft.com/office/drawing/2014/main" id="{87062E48-79ED-1A1B-93D9-5B6AC0023EFF}"/>
              </a:ext>
            </a:extLst>
          </p:cNvPr>
          <p:cNvSpPr/>
          <p:nvPr/>
        </p:nvSpPr>
        <p:spPr>
          <a:xfrm>
            <a:off x="3770141" y="241771"/>
            <a:ext cx="4651718" cy="667385"/>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b"/>
          <a:lstStyle/>
          <a:p>
            <a:pPr algn="ctr"/>
            <a:r>
              <a:rPr lang="fr-FR" altLang="fr-FR" sz="3600" b="1" spc="-1" dirty="0">
                <a:uFill>
                  <a:solidFill>
                    <a:srgbClr val="FFFFFF"/>
                  </a:solidFill>
                </a:uFill>
                <a:latin typeface="Agency FB"/>
              </a:rPr>
              <a:t>La dérogation au secteur</a:t>
            </a:r>
          </a:p>
        </p:txBody>
      </p:sp>
    </p:spTree>
    <p:extLst>
      <p:ext uri="{BB962C8B-B14F-4D97-AF65-F5344CB8AC3E}">
        <p14:creationId xmlns:p14="http://schemas.microsoft.com/office/powerpoint/2010/main" val="3407712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694D7-3C85-77EB-1775-98B36662068C}"/>
            </a:ext>
          </a:extLst>
        </p:cNvPr>
        <p:cNvGrpSpPr/>
        <p:nvPr/>
      </p:nvGrpSpPr>
      <p:grpSpPr>
        <a:xfrm>
          <a:off x="0" y="0"/>
          <a:ext cx="0" cy="0"/>
          <a:chOff x="0" y="0"/>
          <a:chExt cx="0" cy="0"/>
        </a:xfrm>
      </p:grpSpPr>
      <p:sp>
        <p:nvSpPr>
          <p:cNvPr id="29698" name="Rectangle 1">
            <a:extLst>
              <a:ext uri="{FF2B5EF4-FFF2-40B4-BE49-F238E27FC236}">
                <a16:creationId xmlns:a16="http://schemas.microsoft.com/office/drawing/2014/main" id="{EF92866A-7863-3E7E-A804-468A82AB7D90}"/>
              </a:ext>
            </a:extLst>
          </p:cNvPr>
          <p:cNvSpPr>
            <a:spLocks noChangeArrowheads="1"/>
          </p:cNvSpPr>
          <p:nvPr/>
        </p:nvSpPr>
        <p:spPr bwMode="auto">
          <a:xfrm>
            <a:off x="863954" y="1712178"/>
            <a:ext cx="10464089" cy="3157788"/>
          </a:xfrm>
          <a:prstGeom prst="rect">
            <a:avLst/>
          </a:prstGeom>
          <a:noFill/>
          <a:ln w="28575">
            <a:solidFill>
              <a:schemeClr val="tx1"/>
            </a:solidFill>
            <a:prstDash val="lgDash"/>
          </a:ln>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defRPr/>
            </a:pPr>
            <a:r>
              <a:rPr lang="fr-FR" altLang="fr-FR" sz="2400" b="1" u="sng" dirty="0">
                <a:highlight>
                  <a:srgbClr val="FFFF00"/>
                </a:highlight>
                <a:latin typeface="Agency FB" panose="020B0503020202020204" pitchFamily="34" charset="0"/>
                <a:cs typeface="Arial" panose="020B0604020202020204" pitchFamily="34" charset="0"/>
              </a:rPr>
              <a:t>Dernière étape : </a:t>
            </a:r>
            <a:endParaRPr lang="fr-FR" altLang="fr-FR" sz="2400" b="1" u="sng" dirty="0">
              <a:highlight>
                <a:srgbClr val="FFFF00"/>
              </a:highlight>
              <a:latin typeface="Agency FB" panose="020B0503020202020204" pitchFamily="34" charset="0"/>
              <a:cs typeface="Times New Roman" panose="02020603050405020304" pitchFamily="18" charset="0"/>
            </a:endParaRPr>
          </a:p>
          <a:p>
            <a:pPr eaLnBrk="1" hangingPunct="1">
              <a:lnSpc>
                <a:spcPct val="90000"/>
              </a:lnSpc>
              <a:spcBef>
                <a:spcPct val="40000"/>
              </a:spcBef>
              <a:defRPr/>
            </a:pPr>
            <a:r>
              <a:rPr lang="fr-FR" altLang="fr-FR" sz="2400" dirty="0">
                <a:latin typeface="Agency FB" panose="020B0503020202020204" pitchFamily="34" charset="0"/>
                <a:cs typeface="Arial" panose="020B0604020202020204" pitchFamily="34" charset="0"/>
              </a:rPr>
              <a:t>Dès réception de l’affectation, vous pouvez inscrire votre enfant dans l’établissement en respectant le délai indiqué sur la notification. </a:t>
            </a:r>
          </a:p>
          <a:p>
            <a:pPr eaLnBrk="1" hangingPunct="1">
              <a:lnSpc>
                <a:spcPct val="90000"/>
              </a:lnSpc>
              <a:spcBef>
                <a:spcPct val="40000"/>
              </a:spcBef>
              <a:defRPr/>
            </a:pPr>
            <a:endParaRPr lang="fr-FR" altLang="fr-FR" sz="2400" dirty="0">
              <a:latin typeface="Agency FB" panose="020B0503020202020204" pitchFamily="34" charset="0"/>
              <a:cs typeface="Arial" panose="020B0604020202020204" pitchFamily="34" charset="0"/>
            </a:endParaRPr>
          </a:p>
          <a:p>
            <a:pPr algn="ctr" eaLnBrk="1" hangingPunct="1">
              <a:lnSpc>
                <a:spcPct val="90000"/>
              </a:lnSpc>
              <a:spcBef>
                <a:spcPct val="40000"/>
              </a:spcBef>
              <a:defRPr/>
            </a:pPr>
            <a:r>
              <a:rPr lang="fr-FR" altLang="fr-FR" sz="2400" b="1" i="1" dirty="0">
                <a:highlight>
                  <a:srgbClr val="FFAFDD"/>
                </a:highlight>
                <a:latin typeface="Agency FB" panose="020B0503020202020204" pitchFamily="34" charset="0"/>
                <a:ea typeface="Microsoft YaHei" panose="020B0503020204020204" pitchFamily="34" charset="-122"/>
                <a:cs typeface="Arial" panose="020B0604020202020204" pitchFamily="34" charset="0"/>
              </a:rPr>
              <a:t>Les formations professionnelles nécessitent le respect du calendrier. </a:t>
            </a:r>
          </a:p>
          <a:p>
            <a:pPr algn="ctr" eaLnBrk="1" hangingPunct="1">
              <a:lnSpc>
                <a:spcPct val="90000"/>
              </a:lnSpc>
              <a:spcBef>
                <a:spcPct val="40000"/>
              </a:spcBef>
              <a:defRPr/>
            </a:pPr>
            <a:r>
              <a:rPr lang="fr-FR" altLang="fr-FR" sz="2400" b="1" i="1" dirty="0">
                <a:highlight>
                  <a:srgbClr val="FFAFDD"/>
                </a:highlight>
                <a:latin typeface="Agency FB" panose="020B0503020202020204" pitchFamily="34" charset="0"/>
                <a:ea typeface="Microsoft YaHei" panose="020B0503020204020204" pitchFamily="34" charset="-122"/>
                <a:cs typeface="Arial" panose="020B0604020202020204" pitchFamily="34" charset="0"/>
              </a:rPr>
              <a:t>En cas de non-inscription, l’élève perd sa place en voie professionnelle !!!</a:t>
            </a:r>
          </a:p>
          <a:p>
            <a:pPr algn="ctr" eaLnBrk="1" hangingPunct="1">
              <a:lnSpc>
                <a:spcPct val="90000"/>
              </a:lnSpc>
              <a:spcBef>
                <a:spcPct val="40000"/>
              </a:spcBef>
              <a:defRPr/>
            </a:pPr>
            <a:r>
              <a:rPr lang="fr-FR" altLang="fr-FR" sz="2400" i="1" dirty="0">
                <a:solidFill>
                  <a:srgbClr val="C00000"/>
                </a:solidFill>
                <a:latin typeface="Agency FB" panose="020B0503020202020204" pitchFamily="34" charset="0"/>
                <a:ea typeface="Microsoft YaHei" panose="020B0503020204020204" pitchFamily="34" charset="-122"/>
                <a:cs typeface="Arial" panose="020B0604020202020204" pitchFamily="34" charset="0"/>
              </a:rPr>
              <a:t> </a:t>
            </a:r>
            <a:endParaRPr lang="fr-FR" altLang="fr-FR" sz="2400" dirty="0">
              <a:latin typeface="Agency FB" panose="020B0503020202020204" pitchFamily="34" charset="0"/>
              <a:cs typeface="Arial" panose="020B0604020202020204" pitchFamily="34" charset="0"/>
            </a:endParaRPr>
          </a:p>
        </p:txBody>
      </p:sp>
      <p:sp>
        <p:nvSpPr>
          <p:cNvPr id="31747" name="Rectangle 4">
            <a:extLst>
              <a:ext uri="{FF2B5EF4-FFF2-40B4-BE49-F238E27FC236}">
                <a16:creationId xmlns:a16="http://schemas.microsoft.com/office/drawing/2014/main" id="{FD58A81E-1B99-9DF6-8B15-16D89BFA9021}"/>
              </a:ext>
            </a:extLst>
          </p:cNvPr>
          <p:cNvSpPr>
            <a:spLocks noChangeArrowheads="1"/>
          </p:cNvSpPr>
          <p:nvPr/>
        </p:nvSpPr>
        <p:spPr bwMode="auto">
          <a:xfrm>
            <a:off x="2700012" y="142422"/>
            <a:ext cx="6791975" cy="646331"/>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b"/>
          <a:lstStyle/>
          <a:p>
            <a:pPr algn="ctr"/>
            <a:r>
              <a:rPr lang="fr-FR" altLang="fr-FR" sz="3600" b="1" spc="-1" dirty="0">
                <a:uFill>
                  <a:solidFill>
                    <a:srgbClr val="FFFFFF"/>
                  </a:solidFill>
                </a:uFill>
                <a:latin typeface="Agency FB"/>
              </a:rPr>
              <a:t>Troisième étape : l’inscription</a:t>
            </a:r>
          </a:p>
        </p:txBody>
      </p:sp>
    </p:spTree>
    <p:extLst>
      <p:ext uri="{BB962C8B-B14F-4D97-AF65-F5344CB8AC3E}">
        <p14:creationId xmlns:p14="http://schemas.microsoft.com/office/powerpoint/2010/main" val="2602766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ADB9D-8429-E1F6-C48A-C09F1EC065FE}"/>
              </a:ext>
            </a:extLst>
          </p:cNvPr>
          <p:cNvSpPr>
            <a:spLocks noGrp="1"/>
          </p:cNvSpPr>
          <p:nvPr>
            <p:ph type="title"/>
          </p:nvPr>
        </p:nvSpPr>
        <p:spPr>
          <a:xfrm>
            <a:off x="761040" y="214604"/>
            <a:ext cx="10514880" cy="596013"/>
          </a:xfr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vert="horz" lIns="90000" tIns="45000" rIns="90000" bIns="45000" rtlCol="0" anchor="ctr">
            <a:noAutofit/>
          </a:bodyPr>
          <a:lstStyle/>
          <a:p>
            <a:pPr marL="228600" indent="-227880" algn="ctr">
              <a:lnSpc>
                <a:spcPct val="100000"/>
              </a:lnSpc>
            </a:pPr>
            <a:r>
              <a:rPr lang="fr-FR" sz="3600" b="1" spc="-1" dirty="0">
                <a:solidFill>
                  <a:srgbClr val="000000"/>
                </a:solidFill>
                <a:uFill>
                  <a:solidFill>
                    <a:srgbClr val="FFFFFF"/>
                  </a:solidFill>
                </a:uFill>
                <a:latin typeface="Agency FB"/>
                <a:ea typeface="+mn-ea"/>
                <a:cs typeface="+mn-cs"/>
              </a:rPr>
              <a:t>Les étapes en résumé</a:t>
            </a:r>
          </a:p>
        </p:txBody>
      </p:sp>
      <p:sp>
        <p:nvSpPr>
          <p:cNvPr id="3" name="Espace réservé du texte 2">
            <a:extLst>
              <a:ext uri="{FF2B5EF4-FFF2-40B4-BE49-F238E27FC236}">
                <a16:creationId xmlns:a16="http://schemas.microsoft.com/office/drawing/2014/main" id="{48060857-16CB-5B3E-43EE-FAD1A95CBA84}"/>
              </a:ext>
            </a:extLst>
          </p:cNvPr>
          <p:cNvSpPr>
            <a:spLocks noGrp="1"/>
          </p:cNvSpPr>
          <p:nvPr>
            <p:ph type="body"/>
          </p:nvPr>
        </p:nvSpPr>
        <p:spPr>
          <a:xfrm>
            <a:off x="329682" y="1082351"/>
            <a:ext cx="11532636" cy="5561045"/>
          </a:xfrm>
          <a:ln w="28575">
            <a:solidFill>
              <a:schemeClr val="tx1"/>
            </a:solidFill>
            <a:prstDash val="dash"/>
          </a:ln>
        </p:spPr>
        <p:txBody>
          <a:bodyPr>
            <a:noAutofit/>
          </a:bodyPr>
          <a:lstStyle/>
          <a:p>
            <a:pPr marL="360000" lvl="1" indent="0">
              <a:buNone/>
            </a:pPr>
            <a:endParaRPr lang="fr-FR" sz="2400" b="0" i="0" dirty="0">
              <a:solidFill>
                <a:srgbClr val="161616"/>
              </a:solidFill>
              <a:effectLst/>
              <a:latin typeface="Agency FB" panose="020B0503020202020204" pitchFamily="34" charset="0"/>
            </a:endParaRPr>
          </a:p>
          <a:p>
            <a:pPr marL="360000" lvl="1" indent="0" algn="l">
              <a:buNone/>
            </a:pPr>
            <a:r>
              <a:rPr lang="fr-FR" sz="2400" b="0" i="0" dirty="0">
                <a:solidFill>
                  <a:srgbClr val="161616"/>
                </a:solidFill>
                <a:effectLst/>
                <a:latin typeface="Agency FB" panose="020B0503020202020204" pitchFamily="34" charset="0"/>
              </a:rPr>
              <a:t>Le </a:t>
            </a:r>
            <a:r>
              <a:rPr lang="fr-FR" sz="2400" b="1" i="0" dirty="0">
                <a:solidFill>
                  <a:srgbClr val="161616"/>
                </a:solidFill>
                <a:effectLst/>
                <a:highlight>
                  <a:srgbClr val="FFFF00"/>
                </a:highlight>
                <a:latin typeface="Agency FB" panose="020B0503020202020204" pitchFamily="34" charset="0"/>
              </a:rPr>
              <a:t>Service en ligne Orientation </a:t>
            </a:r>
            <a:r>
              <a:rPr lang="fr-FR" sz="2400" b="0" i="0" dirty="0">
                <a:solidFill>
                  <a:srgbClr val="161616"/>
                </a:solidFill>
                <a:effectLst/>
                <a:latin typeface="Agency FB" panose="020B0503020202020204" pitchFamily="34" charset="0"/>
              </a:rPr>
              <a:t>permet de </a:t>
            </a:r>
            <a:r>
              <a:rPr lang="fr-FR" sz="2400" b="0" i="0" dirty="0">
                <a:solidFill>
                  <a:srgbClr val="161616"/>
                </a:solidFill>
                <a:effectLst/>
                <a:highlight>
                  <a:srgbClr val="FFAFDD"/>
                </a:highlight>
                <a:latin typeface="Agency FB" panose="020B0503020202020204" pitchFamily="34" charset="0"/>
              </a:rPr>
              <a:t>saisir les intentions d’orientation </a:t>
            </a:r>
            <a:r>
              <a:rPr lang="fr-FR" sz="2400" b="0" i="0" dirty="0">
                <a:solidFill>
                  <a:srgbClr val="161616"/>
                </a:solidFill>
                <a:effectLst/>
                <a:latin typeface="Agency FB" panose="020B0503020202020204" pitchFamily="34" charset="0"/>
              </a:rPr>
              <a:t>(passage en 2</a:t>
            </a:r>
            <a:r>
              <a:rPr lang="fr-FR" sz="2400" b="0" i="0" baseline="30000" dirty="0">
                <a:solidFill>
                  <a:srgbClr val="161616"/>
                </a:solidFill>
                <a:effectLst/>
                <a:latin typeface="Agency FB" panose="020B0503020202020204" pitchFamily="34" charset="0"/>
              </a:rPr>
              <a:t>de</a:t>
            </a:r>
            <a:r>
              <a:rPr lang="fr-FR" sz="2400" b="0" i="0" dirty="0">
                <a:solidFill>
                  <a:srgbClr val="161616"/>
                </a:solidFill>
                <a:effectLst/>
                <a:latin typeface="Agency FB" panose="020B0503020202020204" pitchFamily="34" charset="0"/>
              </a:rPr>
              <a:t> générale et technologique, en 2</a:t>
            </a:r>
            <a:r>
              <a:rPr lang="fr-FR" sz="2400" b="0" i="0" baseline="30000" dirty="0">
                <a:solidFill>
                  <a:srgbClr val="161616"/>
                </a:solidFill>
                <a:effectLst/>
                <a:latin typeface="Agency FB" panose="020B0503020202020204" pitchFamily="34" charset="0"/>
              </a:rPr>
              <a:t>de</a:t>
            </a:r>
            <a:r>
              <a:rPr lang="fr-FR" sz="2400" b="0" i="0" dirty="0">
                <a:solidFill>
                  <a:srgbClr val="161616"/>
                </a:solidFill>
                <a:effectLst/>
                <a:latin typeface="Agency FB" panose="020B0503020202020204" pitchFamily="34" charset="0"/>
              </a:rPr>
              <a:t> professionnelle ou en 1</a:t>
            </a:r>
            <a:r>
              <a:rPr lang="fr-FR" sz="2400" b="0" i="0" baseline="30000" dirty="0">
                <a:solidFill>
                  <a:srgbClr val="161616"/>
                </a:solidFill>
                <a:effectLst/>
                <a:latin typeface="Agency FB" panose="020B0503020202020204" pitchFamily="34" charset="0"/>
              </a:rPr>
              <a:t>re</a:t>
            </a:r>
            <a:r>
              <a:rPr lang="fr-FR" sz="2400" b="0" i="0" dirty="0">
                <a:solidFill>
                  <a:srgbClr val="161616"/>
                </a:solidFill>
                <a:effectLst/>
                <a:latin typeface="Agency FB" panose="020B0503020202020204" pitchFamily="34" charset="0"/>
              </a:rPr>
              <a:t> année de CAP), avant le conseil de classe du 2</a:t>
            </a:r>
            <a:r>
              <a:rPr lang="fr-FR" sz="2400" b="0" i="0" baseline="30000" dirty="0">
                <a:solidFill>
                  <a:srgbClr val="161616"/>
                </a:solidFill>
                <a:effectLst/>
                <a:latin typeface="Agency FB" panose="020B0503020202020204" pitchFamily="34" charset="0"/>
              </a:rPr>
              <a:t>e</a:t>
            </a:r>
            <a:r>
              <a:rPr lang="fr-FR" sz="2400" b="0" i="0" dirty="0">
                <a:solidFill>
                  <a:srgbClr val="161616"/>
                </a:solidFill>
                <a:effectLst/>
                <a:latin typeface="Agency FB" panose="020B0503020202020204" pitchFamily="34" charset="0"/>
              </a:rPr>
              <a:t> trimestre, </a:t>
            </a:r>
            <a:r>
              <a:rPr lang="fr-FR" sz="2400" b="0" i="0" dirty="0">
                <a:solidFill>
                  <a:srgbClr val="161616"/>
                </a:solidFill>
                <a:effectLst/>
                <a:highlight>
                  <a:srgbClr val="FFAFDD"/>
                </a:highlight>
                <a:latin typeface="Agency FB" panose="020B0503020202020204" pitchFamily="34" charset="0"/>
              </a:rPr>
              <a:t>puis les choix d’orientation définitifs </a:t>
            </a:r>
            <a:r>
              <a:rPr lang="fr-FR" sz="2400" b="0" i="0" dirty="0">
                <a:solidFill>
                  <a:srgbClr val="161616"/>
                </a:solidFill>
                <a:effectLst/>
                <a:latin typeface="Agency FB" panose="020B0503020202020204" pitchFamily="34" charset="0"/>
              </a:rPr>
              <a:t>avant le conseil de classe du 3</a:t>
            </a:r>
            <a:r>
              <a:rPr lang="fr-FR" sz="2400" b="0" i="0" baseline="30000" dirty="0">
                <a:solidFill>
                  <a:srgbClr val="161616"/>
                </a:solidFill>
                <a:effectLst/>
                <a:latin typeface="Agency FB" panose="020B0503020202020204" pitchFamily="34" charset="0"/>
              </a:rPr>
              <a:t>e</a:t>
            </a:r>
            <a:r>
              <a:rPr lang="fr-FR" sz="2400" b="0" i="0" dirty="0">
                <a:solidFill>
                  <a:srgbClr val="161616"/>
                </a:solidFill>
                <a:effectLst/>
                <a:latin typeface="Agency FB" panose="020B0503020202020204" pitchFamily="34" charset="0"/>
              </a:rPr>
              <a:t> trimestre. Cette procédure en ligne a vocation à remplacer la fiche de dialogue papier.</a:t>
            </a:r>
          </a:p>
          <a:p>
            <a:pPr marL="360000" lvl="1" indent="0" algn="l">
              <a:buNone/>
            </a:pPr>
            <a:endParaRPr lang="fr-FR" sz="2400" b="0" i="0" dirty="0">
              <a:solidFill>
                <a:srgbClr val="161616"/>
              </a:solidFill>
              <a:effectLst/>
              <a:latin typeface="Agency FB" panose="020B0503020202020204" pitchFamily="34" charset="0"/>
            </a:endParaRPr>
          </a:p>
          <a:p>
            <a:pPr marL="360000" lvl="1" indent="0" algn="l">
              <a:buNone/>
            </a:pPr>
            <a:r>
              <a:rPr lang="fr-FR" sz="2400" b="0" i="0" dirty="0">
                <a:solidFill>
                  <a:srgbClr val="161616"/>
                </a:solidFill>
                <a:effectLst/>
                <a:latin typeface="Agency FB" panose="020B0503020202020204" pitchFamily="34" charset="0"/>
              </a:rPr>
              <a:t>Le </a:t>
            </a:r>
            <a:r>
              <a:rPr lang="fr-FR" sz="2400" b="1" i="0" dirty="0">
                <a:solidFill>
                  <a:srgbClr val="161616"/>
                </a:solidFill>
                <a:effectLst/>
                <a:highlight>
                  <a:srgbClr val="FFFF00"/>
                </a:highlight>
                <a:latin typeface="Agency FB" panose="020B0503020202020204" pitchFamily="34" charset="0"/>
              </a:rPr>
              <a:t>Service en ligne Affectation </a:t>
            </a:r>
            <a:r>
              <a:rPr lang="fr-FR" sz="2400" b="0" i="0" dirty="0">
                <a:solidFill>
                  <a:srgbClr val="161616"/>
                </a:solidFill>
                <a:effectLst/>
                <a:latin typeface="Agency FB" panose="020B0503020202020204" pitchFamily="34" charset="0"/>
              </a:rPr>
              <a:t>permet de </a:t>
            </a:r>
            <a:r>
              <a:rPr lang="fr-FR" sz="2400" b="0" i="0" u="sng" dirty="0">
                <a:solidFill>
                  <a:srgbClr val="161616"/>
                </a:solidFill>
                <a:effectLst/>
                <a:highlight>
                  <a:srgbClr val="FFAFDD"/>
                </a:highlight>
                <a:latin typeface="Agency FB" panose="020B0503020202020204" pitchFamily="34" charset="0"/>
              </a:rPr>
              <a:t>consulter l’offre de formation et de saisir les demandes d’affectation </a:t>
            </a:r>
            <a:r>
              <a:rPr lang="fr-FR" sz="2400" b="0" i="0" dirty="0">
                <a:solidFill>
                  <a:srgbClr val="161616"/>
                </a:solidFill>
                <a:effectLst/>
                <a:latin typeface="Agency FB" panose="020B0503020202020204" pitchFamily="34" charset="0"/>
              </a:rPr>
              <a:t>: </a:t>
            </a:r>
          </a:p>
          <a:p>
            <a:pPr marL="360000" lvl="1" indent="0" algn="l">
              <a:buNone/>
            </a:pPr>
            <a:r>
              <a:rPr lang="fr-FR" sz="2400" b="0" i="0" dirty="0">
                <a:solidFill>
                  <a:srgbClr val="161616"/>
                </a:solidFill>
                <a:effectLst/>
                <a:latin typeface="Agency FB" panose="020B0503020202020204" pitchFamily="34" charset="0"/>
              </a:rPr>
              <a:t>le lycée de secteur, le choix des spécialités ou des familles de métiers pour la filière professionnelle, le choix des établissements d'accueil souhaités, les modalités de formation (sous statut scolaire ou par apprentissage) en voie professionnelle</a:t>
            </a:r>
            <a:r>
              <a:rPr lang="fr-FR" sz="2400" dirty="0">
                <a:solidFill>
                  <a:srgbClr val="161616"/>
                </a:solidFill>
                <a:latin typeface="Agency FB" panose="020B0503020202020204" pitchFamily="34" charset="0"/>
              </a:rPr>
              <a:t>. L</a:t>
            </a:r>
            <a:r>
              <a:rPr lang="fr-FR" sz="2400" b="0" i="0" dirty="0">
                <a:solidFill>
                  <a:srgbClr val="161616"/>
                </a:solidFill>
                <a:effectLst/>
                <a:latin typeface="Agency FB" panose="020B0503020202020204" pitchFamily="34" charset="0"/>
              </a:rPr>
              <a:t>es familles consultent les résultats de leurs demandes.</a:t>
            </a:r>
          </a:p>
          <a:p>
            <a:pPr marL="360000" lvl="1" indent="0" algn="l">
              <a:buNone/>
            </a:pPr>
            <a:endParaRPr lang="fr-FR" sz="2400" b="0" i="0" dirty="0">
              <a:solidFill>
                <a:srgbClr val="161616"/>
              </a:solidFill>
              <a:effectLst/>
              <a:latin typeface="Agency FB" panose="020B0503020202020204" pitchFamily="34" charset="0"/>
            </a:endParaRPr>
          </a:p>
          <a:p>
            <a:pPr marL="360000" lvl="1" indent="0" algn="l">
              <a:buNone/>
            </a:pPr>
            <a:r>
              <a:rPr lang="fr-FR" sz="2400" b="1" i="0" dirty="0">
                <a:solidFill>
                  <a:srgbClr val="333333"/>
                </a:solidFill>
                <a:effectLst/>
                <a:highlight>
                  <a:srgbClr val="FFFF00"/>
                </a:highlight>
                <a:latin typeface="Agency FB" panose="020B0503020202020204" pitchFamily="34" charset="0"/>
              </a:rPr>
              <a:t>Le Service en ligne Inscription </a:t>
            </a:r>
            <a:r>
              <a:rPr lang="fr-FR" sz="2400" b="1" i="0" dirty="0">
                <a:solidFill>
                  <a:srgbClr val="333333"/>
                </a:solidFill>
                <a:effectLst/>
                <a:latin typeface="Agency FB" panose="020B0503020202020204" pitchFamily="34" charset="0"/>
              </a:rPr>
              <a:t>: </a:t>
            </a:r>
            <a:r>
              <a:rPr lang="fr-FR" sz="2400" i="0" u="sng" dirty="0">
                <a:solidFill>
                  <a:srgbClr val="333333"/>
                </a:solidFill>
                <a:effectLst/>
                <a:highlight>
                  <a:srgbClr val="FFAFDD"/>
                </a:highlight>
                <a:latin typeface="Agency FB" panose="020B0503020202020204" pitchFamily="34" charset="0"/>
              </a:rPr>
              <a:t>u</a:t>
            </a:r>
            <a:r>
              <a:rPr lang="fr-FR" sz="2400" b="0" i="0" u="sng" dirty="0">
                <a:solidFill>
                  <a:srgbClr val="333333"/>
                </a:solidFill>
                <a:effectLst/>
                <a:highlight>
                  <a:srgbClr val="FFAFDD"/>
                </a:highlight>
                <a:latin typeface="Agency FB" panose="020B0503020202020204" pitchFamily="34" charset="0"/>
              </a:rPr>
              <a:t>ne fois l'affectation notifiée, la famille doit inscrire son enfant dans le délai mentionné</a:t>
            </a:r>
            <a:r>
              <a:rPr lang="fr-FR" sz="2400" b="0" i="0" dirty="0">
                <a:solidFill>
                  <a:srgbClr val="333333"/>
                </a:solidFill>
                <a:effectLst/>
                <a:latin typeface="Agency FB" panose="020B0503020202020204" pitchFamily="34" charset="0"/>
              </a:rPr>
              <a:t>. Si l’établissement a ouvert le service d’inscription en ligne, il sera même possible de réaliser immédiatement la démarche depuis le portail Scolarité Services. Lorsque l’inscription n’est pas confirmée dans le délai fixé ou en cas de désistement, la place peut être réattribuée. </a:t>
            </a:r>
            <a:endParaRPr lang="fr-FR" sz="2400" b="0" i="0" dirty="0">
              <a:solidFill>
                <a:srgbClr val="161616"/>
              </a:solidFill>
              <a:effectLst/>
              <a:latin typeface="Agency FB" panose="020B0503020202020204" pitchFamily="34" charset="0"/>
            </a:endParaRPr>
          </a:p>
          <a:p>
            <a:pPr marL="360000" indent="0">
              <a:spcBef>
                <a:spcPts val="0"/>
              </a:spcBef>
              <a:buNone/>
            </a:pPr>
            <a:endParaRPr lang="fr-FR" sz="2400" dirty="0">
              <a:latin typeface="Agency FB" panose="020B0503020202020204" pitchFamily="34" charset="0"/>
            </a:endParaRPr>
          </a:p>
        </p:txBody>
      </p:sp>
    </p:spTree>
    <p:extLst>
      <p:ext uri="{BB962C8B-B14F-4D97-AF65-F5344CB8AC3E}">
        <p14:creationId xmlns:p14="http://schemas.microsoft.com/office/powerpoint/2010/main" val="3668150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A9CC965-69B5-524E-7AA4-2264CEEFFF94}"/>
              </a:ext>
            </a:extLst>
          </p:cNvPr>
          <p:cNvSpPr txBox="1">
            <a:spLocks/>
          </p:cNvSpPr>
          <p:nvPr/>
        </p:nvSpPr>
        <p:spPr>
          <a:xfrm>
            <a:off x="2126458" y="1820971"/>
            <a:ext cx="7939083" cy="3216058"/>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marL="228600" indent="-227880" algn="ctr">
              <a:lnSpc>
                <a:spcPct val="100000"/>
              </a:lnSpc>
              <a:defRPr sz="2800" b="1" u="sng" strike="noStrike" spc="-1">
                <a:solidFill>
                  <a:srgbClr val="000000"/>
                </a:solidFill>
                <a:latin typeface="Agency FB"/>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4800" dirty="0"/>
              <a:t>Quelques ressources</a:t>
            </a:r>
          </a:p>
        </p:txBody>
      </p:sp>
    </p:spTree>
    <p:extLst>
      <p:ext uri="{BB962C8B-B14F-4D97-AF65-F5344CB8AC3E}">
        <p14:creationId xmlns:p14="http://schemas.microsoft.com/office/powerpoint/2010/main" val="4286393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67FED49-3436-8F36-1ACB-3506BCCBCBC9}"/>
              </a:ext>
            </a:extLst>
          </p:cNvPr>
          <p:cNvSpPr>
            <a:spLocks noGrp="1"/>
          </p:cNvSpPr>
          <p:nvPr>
            <p:ph type="body"/>
          </p:nvPr>
        </p:nvSpPr>
        <p:spPr>
          <a:xfrm>
            <a:off x="3308179" y="5699639"/>
            <a:ext cx="7833647" cy="624325"/>
          </a:xfrm>
          <a:no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gn="ctr"/>
            <a:r>
              <a:rPr lang="fr-FR" sz="4000" b="1" spc="-1" dirty="0">
                <a:solidFill>
                  <a:srgbClr val="000000"/>
                </a:solidFill>
                <a:uFill>
                  <a:solidFill>
                    <a:srgbClr val="FFFFFF"/>
                  </a:solidFill>
                </a:uFill>
                <a:latin typeface="Agency FB"/>
                <a:ea typeface="+mn-ea"/>
                <a:cs typeface="+mn-cs"/>
              </a:rPr>
              <a:t>https://youtu.be/F2nblkU2dOM</a:t>
            </a:r>
          </a:p>
        </p:txBody>
      </p:sp>
      <p:pic>
        <p:nvPicPr>
          <p:cNvPr id="5" name="Image 4" descr="Une image contenant texte, capture d’écran, Police, graphisme&#10;&#10;Description générée automatiquement">
            <a:extLst>
              <a:ext uri="{FF2B5EF4-FFF2-40B4-BE49-F238E27FC236}">
                <a16:creationId xmlns:a16="http://schemas.microsoft.com/office/drawing/2014/main" id="{5C255A39-849F-B04E-0DC9-25EB4282E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61" y="671804"/>
            <a:ext cx="8674471" cy="4598626"/>
          </a:xfrm>
          <a:prstGeom prst="rect">
            <a:avLst/>
          </a:prstGeom>
        </p:spPr>
      </p:pic>
    </p:spTree>
    <p:extLst>
      <p:ext uri="{BB962C8B-B14F-4D97-AF65-F5344CB8AC3E}">
        <p14:creationId xmlns:p14="http://schemas.microsoft.com/office/powerpoint/2010/main" val="1071340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stomShape 1">
            <a:extLst>
              <a:ext uri="{FF2B5EF4-FFF2-40B4-BE49-F238E27FC236}">
                <a16:creationId xmlns:a16="http://schemas.microsoft.com/office/drawing/2014/main" id="{93DAB5A5-92CB-4EA7-86B3-1467D519A6F4}"/>
              </a:ext>
            </a:extLst>
          </p:cNvPr>
          <p:cNvSpPr/>
          <p:nvPr/>
        </p:nvSpPr>
        <p:spPr>
          <a:xfrm>
            <a:off x="6423949" y="648182"/>
            <a:ext cx="5376165" cy="1218088"/>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b"/>
          <a:lstStyle/>
          <a:p>
            <a:pPr algn="ctr"/>
            <a:r>
              <a:rPr lang="fr-FR" sz="3600" b="1" strike="noStrike" spc="-1" dirty="0">
                <a:uFill>
                  <a:solidFill>
                    <a:srgbClr val="FFFFFF"/>
                  </a:solidFill>
                </a:uFill>
                <a:latin typeface="Agency FB" panose="020B0503020202020204" pitchFamily="34" charset="0"/>
              </a:rPr>
              <a:t>Site du CIO de Mont-de-Marsan : www.ciomontdemarsan.org</a:t>
            </a:r>
            <a:endParaRPr lang="fr-FR" sz="3600" b="0" strike="noStrike" spc="-1" dirty="0">
              <a:uFill>
                <a:solidFill>
                  <a:srgbClr val="FFFFFF"/>
                </a:solidFill>
              </a:uFill>
              <a:latin typeface="Agency FB" panose="020B0503020202020204" pitchFamily="34" charset="0"/>
            </a:endParaRPr>
          </a:p>
        </p:txBody>
      </p:sp>
      <p:pic>
        <p:nvPicPr>
          <p:cNvPr id="4" name="Image 3" descr="Une image contenant texte, capture d’écran, Site web, Publicité en ligne&#10;&#10;Description générée automatiquement">
            <a:extLst>
              <a:ext uri="{FF2B5EF4-FFF2-40B4-BE49-F238E27FC236}">
                <a16:creationId xmlns:a16="http://schemas.microsoft.com/office/drawing/2014/main" id="{6FF7E3D0-6447-D3F9-F68E-1612AE731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91" y="532435"/>
            <a:ext cx="5670721" cy="5974510"/>
          </a:xfrm>
          <a:prstGeom prst="rect">
            <a:avLst/>
          </a:prstGeom>
        </p:spPr>
      </p:pic>
      <p:pic>
        <p:nvPicPr>
          <p:cNvPr id="8" name="Image 7" descr="Une image contenant texte, capture d’écran, Police, blanc&#10;&#10;Description générée automatiquement">
            <a:extLst>
              <a:ext uri="{FF2B5EF4-FFF2-40B4-BE49-F238E27FC236}">
                <a16:creationId xmlns:a16="http://schemas.microsoft.com/office/drawing/2014/main" id="{780DBCBC-25F6-CC7B-4DA9-16E6B24B7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121" y="2818129"/>
            <a:ext cx="5052476" cy="2784017"/>
          </a:xfrm>
          <a:prstGeom prst="rect">
            <a:avLst/>
          </a:prstGeom>
        </p:spPr>
      </p:pic>
    </p:spTree>
    <p:extLst>
      <p:ext uri="{BB962C8B-B14F-4D97-AF65-F5344CB8AC3E}">
        <p14:creationId xmlns:p14="http://schemas.microsoft.com/office/powerpoint/2010/main" val="2337746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6414563-A031-AA7B-8DAA-04D5D67B3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18" y="298580"/>
            <a:ext cx="11632163" cy="6195526"/>
          </a:xfrm>
          <a:prstGeom prst="rect">
            <a:avLst/>
          </a:prstGeom>
        </p:spPr>
      </p:pic>
    </p:spTree>
    <p:extLst>
      <p:ext uri="{BB962C8B-B14F-4D97-AF65-F5344CB8AC3E}">
        <p14:creationId xmlns:p14="http://schemas.microsoft.com/office/powerpoint/2010/main" val="268793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9521FF3-4E2C-4537-83C9-A48E418911DE}"/>
              </a:ext>
            </a:extLst>
          </p:cNvPr>
          <p:cNvSpPr txBox="1">
            <a:spLocks/>
          </p:cNvSpPr>
          <p:nvPr/>
        </p:nvSpPr>
        <p:spPr>
          <a:xfrm>
            <a:off x="2728448" y="2413652"/>
            <a:ext cx="6735104" cy="2030695"/>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2800" b="1" spc="-1">
                <a:solidFill>
                  <a:srgbClr val="000000"/>
                </a:solidFill>
                <a:uFill>
                  <a:solidFill>
                    <a:srgbClr val="FFFFFF"/>
                  </a:solidFill>
                </a:uFill>
                <a:latin typeface="Agency FB"/>
              </a:defRPr>
            </a:lvl1pPr>
          </a:lstStyle>
          <a:p>
            <a:r>
              <a:rPr lang="fr-FR" sz="4000" dirty="0"/>
              <a:t>La voie générale et technologique</a:t>
            </a:r>
          </a:p>
        </p:txBody>
      </p:sp>
    </p:spTree>
    <p:extLst>
      <p:ext uri="{BB962C8B-B14F-4D97-AF65-F5344CB8AC3E}">
        <p14:creationId xmlns:p14="http://schemas.microsoft.com/office/powerpoint/2010/main" val="1210274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Site web, Publicité en ligne&#10;&#10;Description générée automatiquement">
            <a:extLst>
              <a:ext uri="{FF2B5EF4-FFF2-40B4-BE49-F238E27FC236}">
                <a16:creationId xmlns:a16="http://schemas.microsoft.com/office/drawing/2014/main" id="{484C393C-0A8B-4B0C-15D2-459343F6A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056" y="112093"/>
            <a:ext cx="11169888" cy="6633814"/>
          </a:xfrm>
          <a:prstGeom prst="rect">
            <a:avLst/>
          </a:prstGeom>
        </p:spPr>
      </p:pic>
    </p:spTree>
    <p:extLst>
      <p:ext uri="{BB962C8B-B14F-4D97-AF65-F5344CB8AC3E}">
        <p14:creationId xmlns:p14="http://schemas.microsoft.com/office/powerpoint/2010/main" val="399018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a:extLst>
              <a:ext uri="{FF2B5EF4-FFF2-40B4-BE49-F238E27FC236}">
                <a16:creationId xmlns:a16="http://schemas.microsoft.com/office/drawing/2014/main" id="{9A7C8560-4079-B76D-113B-255865575693}"/>
              </a:ext>
            </a:extLst>
          </p:cNvPr>
          <p:cNvSpPr/>
          <p:nvPr/>
        </p:nvSpPr>
        <p:spPr>
          <a:xfrm>
            <a:off x="2023455" y="280502"/>
            <a:ext cx="8145089" cy="647114"/>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b"/>
          <a:lstStyle/>
          <a:p>
            <a:pPr algn="ctr"/>
            <a:r>
              <a:rPr lang="fr-FR" sz="3600" b="1" strike="noStrike" spc="-1" dirty="0">
                <a:uFill>
                  <a:solidFill>
                    <a:srgbClr val="FFFFFF"/>
                  </a:solidFill>
                </a:uFill>
                <a:latin typeface="Agency FB" panose="020B0503020202020204" pitchFamily="34" charset="0"/>
              </a:rPr>
              <a:t>Brochures à télécharger gratuitement</a:t>
            </a:r>
            <a:endParaRPr lang="fr-FR" sz="3600" b="0" strike="noStrike" spc="-1" dirty="0">
              <a:uFill>
                <a:solidFill>
                  <a:srgbClr val="FFFFFF"/>
                </a:solidFill>
              </a:uFill>
              <a:latin typeface="Agency FB" panose="020B0503020202020204" pitchFamily="34" charset="0"/>
            </a:endParaRPr>
          </a:p>
        </p:txBody>
      </p:sp>
      <p:pic>
        <p:nvPicPr>
          <p:cNvPr id="4" name="Image 3" descr="Une image contenant texte, capture d’écran, graphisme, Graphique&#10;&#10;Description générée automatiquement">
            <a:extLst>
              <a:ext uri="{FF2B5EF4-FFF2-40B4-BE49-F238E27FC236}">
                <a16:creationId xmlns:a16="http://schemas.microsoft.com/office/drawing/2014/main" id="{84F0F786-83C3-792C-48BA-B63F67665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2245" y="1110182"/>
            <a:ext cx="3882323" cy="5540909"/>
          </a:xfrm>
          <a:prstGeom prst="rect">
            <a:avLst/>
          </a:prstGeom>
        </p:spPr>
      </p:pic>
      <p:pic>
        <p:nvPicPr>
          <p:cNvPr id="5" name="Espace réservé du contenu 4" descr="Une image contenant texte, capture d’écran, vert, Police&#10;&#10;Description générée automatiquement">
            <a:extLst>
              <a:ext uri="{FF2B5EF4-FFF2-40B4-BE49-F238E27FC236}">
                <a16:creationId xmlns:a16="http://schemas.microsoft.com/office/drawing/2014/main" id="{D05D05DD-4B55-F361-907A-4048751851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6332" y="1110183"/>
            <a:ext cx="3963425" cy="5607420"/>
          </a:xfrm>
        </p:spPr>
      </p:pic>
    </p:spTree>
    <p:extLst>
      <p:ext uri="{BB962C8B-B14F-4D97-AF65-F5344CB8AC3E}">
        <p14:creationId xmlns:p14="http://schemas.microsoft.com/office/powerpoint/2010/main" val="588970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ordinateur, capture d’écran, Visage humain&#10;&#10;Description générée automatiquement">
            <a:extLst>
              <a:ext uri="{FF2B5EF4-FFF2-40B4-BE49-F238E27FC236}">
                <a16:creationId xmlns:a16="http://schemas.microsoft.com/office/drawing/2014/main" id="{2B864C03-26F8-BA3D-9E55-D8E98EB0D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29" y="551658"/>
            <a:ext cx="5386900" cy="4511006"/>
          </a:xfrm>
          <a:prstGeom prst="rect">
            <a:avLst/>
          </a:prstGeom>
        </p:spPr>
      </p:pic>
      <p:pic>
        <p:nvPicPr>
          <p:cNvPr id="6" name="Image 5" descr="Une image contenant texte, capture d’écran, multimédia, Système d’exploitation&#10;&#10;Description générée automatiquement">
            <a:extLst>
              <a:ext uri="{FF2B5EF4-FFF2-40B4-BE49-F238E27FC236}">
                <a16:creationId xmlns:a16="http://schemas.microsoft.com/office/drawing/2014/main" id="{142C5BDB-D803-9702-EC75-C49FB215E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382" y="2796254"/>
            <a:ext cx="6307489" cy="378182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658391" y="349164"/>
            <a:ext cx="10875218" cy="1328715"/>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p>
            <a:pPr marL="228600" indent="-227880" algn="ctr"/>
            <a:r>
              <a:rPr lang="fr-FR" sz="3200" b="1" spc="-1" dirty="0">
                <a:solidFill>
                  <a:srgbClr val="000000"/>
                </a:solidFill>
                <a:latin typeface="Agency FB"/>
              </a:rPr>
              <a:t>Laurence GUIRONNET, psychologue de l’Education nationale</a:t>
            </a:r>
          </a:p>
          <a:p>
            <a:pPr marL="228600" indent="-227880" algn="ctr"/>
            <a:r>
              <a:rPr lang="fr-FR" sz="3200" b="1" spc="-1" dirty="0">
                <a:solidFill>
                  <a:srgbClr val="000000"/>
                </a:solidFill>
                <a:latin typeface="Agency FB"/>
              </a:rPr>
              <a:t>Conseil en orientation</a:t>
            </a:r>
          </a:p>
        </p:txBody>
      </p:sp>
      <p:sp>
        <p:nvSpPr>
          <p:cNvPr id="5" name="Espace réservé du contenu 2">
            <a:extLst>
              <a:ext uri="{FF2B5EF4-FFF2-40B4-BE49-F238E27FC236}">
                <a16:creationId xmlns:a16="http://schemas.microsoft.com/office/drawing/2014/main" id="{6DA543D1-2AD6-4096-A38F-93DC674DAE74}"/>
              </a:ext>
            </a:extLst>
          </p:cNvPr>
          <p:cNvSpPr txBox="1">
            <a:spLocks/>
          </p:cNvSpPr>
          <p:nvPr/>
        </p:nvSpPr>
        <p:spPr>
          <a:xfrm>
            <a:off x="658391" y="1959429"/>
            <a:ext cx="4353120" cy="4045552"/>
          </a:xfrm>
          <a:prstGeom prst="rect">
            <a:avLst/>
          </a:prstGeom>
          <a:noFill/>
          <a:ln w="28440" cap="rnd">
            <a:solidFill>
              <a:schemeClr val="tx1"/>
            </a:solidFill>
            <a:custDash>
              <a:ds d="800000" sp="300000"/>
            </a:custDash>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marL="228600" indent="-227880" algn="ctr">
              <a:lnSpc>
                <a:spcPct val="100000"/>
              </a:lnSpc>
              <a:defRPr sz="2800" b="1" u="sng" strike="noStrike" spc="-1">
                <a:solidFill>
                  <a:srgbClr val="000000"/>
                </a:solidFill>
                <a:latin typeface="Agency FB"/>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solidFill>
                  <a:schemeClr val="tx1"/>
                </a:solidFill>
                <a:highlight>
                  <a:srgbClr val="FFAFDD"/>
                </a:highlight>
              </a:rPr>
              <a:t>Permanence au CIO d’Aire sur l’Adour </a:t>
            </a:r>
            <a:r>
              <a:rPr lang="fr-FR" sz="2400" dirty="0">
                <a:solidFill>
                  <a:schemeClr val="tx1"/>
                </a:solidFill>
              </a:rPr>
              <a:t>: </a:t>
            </a:r>
          </a:p>
          <a:p>
            <a:endParaRPr lang="fr-FR" sz="2400" b="0" u="none" dirty="0">
              <a:solidFill>
                <a:schemeClr val="tx1"/>
              </a:solidFill>
            </a:endParaRPr>
          </a:p>
          <a:p>
            <a:r>
              <a:rPr lang="fr-FR" sz="2400" b="0" u="none" dirty="0">
                <a:solidFill>
                  <a:schemeClr val="tx1"/>
                </a:solidFill>
              </a:rPr>
              <a:t>Mercredi 9h00 – 12h00 /13h30 – 17h00</a:t>
            </a:r>
          </a:p>
          <a:p>
            <a:r>
              <a:rPr lang="fr-FR" sz="2400" b="0" u="none" dirty="0">
                <a:solidFill>
                  <a:schemeClr val="tx1"/>
                </a:solidFill>
              </a:rPr>
              <a:t>Sur rendez-vous</a:t>
            </a:r>
          </a:p>
          <a:p>
            <a:r>
              <a:rPr lang="fr-FR" sz="2400" dirty="0">
                <a:solidFill>
                  <a:schemeClr val="tx1"/>
                </a:solidFill>
              </a:rPr>
              <a:t> </a:t>
            </a:r>
          </a:p>
          <a:p>
            <a:r>
              <a:rPr lang="fr-FR" sz="2400" b="0" u="none" dirty="0">
                <a:solidFill>
                  <a:schemeClr val="tx1"/>
                </a:solidFill>
              </a:rPr>
              <a:t>45 rue Félix </a:t>
            </a:r>
            <a:r>
              <a:rPr lang="fr-FR" sz="2400" b="0" u="none" dirty="0" err="1">
                <a:solidFill>
                  <a:schemeClr val="tx1"/>
                </a:solidFill>
              </a:rPr>
              <a:t>Despagnet</a:t>
            </a:r>
            <a:endParaRPr lang="fr-FR" sz="2400" b="0" u="none" dirty="0">
              <a:solidFill>
                <a:schemeClr val="tx1"/>
              </a:solidFill>
            </a:endParaRPr>
          </a:p>
          <a:p>
            <a:r>
              <a:rPr lang="fr-FR" sz="2400" b="0" u="none" dirty="0">
                <a:solidFill>
                  <a:schemeClr val="tx1"/>
                </a:solidFill>
              </a:rPr>
              <a:t>05 58 71 62 33</a:t>
            </a:r>
          </a:p>
          <a:p>
            <a:endParaRPr lang="fr-FR" sz="2400" b="0" u="none" dirty="0">
              <a:solidFill>
                <a:schemeClr val="tx1"/>
              </a:solidFill>
            </a:endParaRPr>
          </a:p>
          <a:p>
            <a:r>
              <a:rPr lang="fr-FR" sz="2400" b="0" u="none" dirty="0">
                <a:solidFill>
                  <a:schemeClr val="tx1"/>
                </a:solidFill>
                <a:hlinkClick r:id="rId3">
                  <a:extLst>
                    <a:ext uri="{A12FA001-AC4F-418D-AE19-62706E023703}">
                      <ahyp:hlinkClr xmlns:ahyp="http://schemas.microsoft.com/office/drawing/2018/hyperlinkcolor" val="tx"/>
                    </a:ext>
                  </a:extLst>
                </a:hlinkClick>
              </a:rPr>
              <a:t>Cio.aire-adour@ac-bordeaux.fr</a:t>
            </a:r>
            <a:endParaRPr lang="fr-FR" sz="2400" b="0" u="none" dirty="0">
              <a:solidFill>
                <a:schemeClr val="tx1"/>
              </a:solidFill>
            </a:endParaRPr>
          </a:p>
          <a:p>
            <a:endParaRPr lang="fr-FR" sz="2000" dirty="0"/>
          </a:p>
          <a:p>
            <a:endParaRPr lang="fr-FR" sz="2000" dirty="0"/>
          </a:p>
        </p:txBody>
      </p:sp>
      <p:sp>
        <p:nvSpPr>
          <p:cNvPr id="2" name="Espace réservé du contenu 2">
            <a:extLst>
              <a:ext uri="{FF2B5EF4-FFF2-40B4-BE49-F238E27FC236}">
                <a16:creationId xmlns:a16="http://schemas.microsoft.com/office/drawing/2014/main" id="{7FA8CABA-11D0-8429-C526-89B203374AEF}"/>
              </a:ext>
            </a:extLst>
          </p:cNvPr>
          <p:cNvSpPr txBox="1">
            <a:spLocks/>
          </p:cNvSpPr>
          <p:nvPr/>
        </p:nvSpPr>
        <p:spPr>
          <a:xfrm>
            <a:off x="6335488" y="2577948"/>
            <a:ext cx="4682802" cy="2808514"/>
          </a:xfrm>
          <a:prstGeom prst="rect">
            <a:avLst/>
          </a:prstGeom>
          <a:noFill/>
          <a:ln w="28440" cap="rnd">
            <a:solidFill>
              <a:schemeClr val="tx1"/>
            </a:solidFill>
            <a:custDash>
              <a:ds d="800000" sp="300000"/>
            </a:custDash>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marL="228600" indent="-227880" algn="ctr">
              <a:lnSpc>
                <a:spcPct val="100000"/>
              </a:lnSpc>
              <a:defRPr sz="2800" b="1" u="sng" strike="noStrike" spc="-1">
                <a:solidFill>
                  <a:srgbClr val="000000"/>
                </a:solidFill>
                <a:latin typeface="Agency FB"/>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fr-FR" sz="2400" dirty="0"/>
          </a:p>
          <a:p>
            <a:pPr algn="l"/>
            <a:endParaRPr lang="fr-FR" sz="2400" dirty="0">
              <a:solidFill>
                <a:srgbClr val="7030A0"/>
              </a:solidFill>
            </a:endParaRPr>
          </a:p>
          <a:p>
            <a:r>
              <a:rPr lang="fr-FR" sz="2400" dirty="0">
                <a:solidFill>
                  <a:schemeClr val="tx1"/>
                </a:solidFill>
                <a:highlight>
                  <a:srgbClr val="FFAFDD"/>
                </a:highlight>
              </a:rPr>
              <a:t>Permanence au Collège Pierre de Castelnau, Geaune </a:t>
            </a:r>
          </a:p>
          <a:p>
            <a:pPr algn="l"/>
            <a:endParaRPr lang="fr-FR" sz="2400" b="0" u="none" dirty="0">
              <a:solidFill>
                <a:schemeClr val="tx1"/>
              </a:solidFill>
            </a:endParaRPr>
          </a:p>
          <a:p>
            <a:r>
              <a:rPr lang="fr-FR" sz="2400" b="0" u="none" dirty="0">
                <a:solidFill>
                  <a:schemeClr val="tx1"/>
                </a:solidFill>
              </a:rPr>
              <a:t>Mardi de 14h00 à 17h00</a:t>
            </a:r>
          </a:p>
          <a:p>
            <a:endParaRPr lang="fr-FR" sz="2400" b="0" u="none" dirty="0">
              <a:solidFill>
                <a:schemeClr val="tx1"/>
              </a:solidFill>
            </a:endParaRPr>
          </a:p>
          <a:p>
            <a:r>
              <a:rPr lang="fr-FR" sz="2400" b="0" u="none" dirty="0">
                <a:solidFill>
                  <a:schemeClr val="tx1"/>
                </a:solidFill>
              </a:rPr>
              <a:t>Classeur à la vie scolaire</a:t>
            </a:r>
          </a:p>
          <a:p>
            <a:endParaRPr lang="fr-FR" sz="2400" b="0" u="none" dirty="0">
              <a:solidFill>
                <a:schemeClr val="tx1"/>
              </a:solidFill>
            </a:endParaRPr>
          </a:p>
          <a:p>
            <a:pPr algn="l"/>
            <a:endParaRPr lang="fr-FR" sz="2400" b="0" u="none" dirty="0">
              <a:solidFill>
                <a:schemeClr val="tx1"/>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6DA543D1-2AD6-4096-A38F-93DC674DAE74}"/>
              </a:ext>
            </a:extLst>
          </p:cNvPr>
          <p:cNvSpPr txBox="1">
            <a:spLocks/>
          </p:cNvSpPr>
          <p:nvPr/>
        </p:nvSpPr>
        <p:spPr>
          <a:xfrm>
            <a:off x="2097430" y="1886285"/>
            <a:ext cx="7997140" cy="3085429"/>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marL="228600" indent="-227880" algn="ctr">
              <a:lnSpc>
                <a:spcPct val="100000"/>
              </a:lnSpc>
              <a:defRPr sz="2800" b="1" u="sng" strike="noStrike" spc="-1">
                <a:solidFill>
                  <a:srgbClr val="000000"/>
                </a:solidFill>
                <a:latin typeface="Agency FB"/>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4000" dirty="0"/>
              <a:t>MERCI DE VOTRE ATTENTION</a:t>
            </a:r>
          </a:p>
        </p:txBody>
      </p:sp>
    </p:spTree>
    <p:extLst>
      <p:ext uri="{BB962C8B-B14F-4D97-AF65-F5344CB8AC3E}">
        <p14:creationId xmlns:p14="http://schemas.microsoft.com/office/powerpoint/2010/main" val="24843775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517744D-510F-416E-97A5-1C97A4EE583C}"/>
              </a:ext>
            </a:extLst>
          </p:cNvPr>
          <p:cNvSpPr txBox="1">
            <a:spLocks/>
          </p:cNvSpPr>
          <p:nvPr/>
        </p:nvSpPr>
        <p:spPr>
          <a:xfrm>
            <a:off x="761999" y="197887"/>
            <a:ext cx="10668001" cy="642937"/>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4000" b="1" spc="-1">
                <a:solidFill>
                  <a:srgbClr val="000000"/>
                </a:solidFill>
                <a:uFill>
                  <a:solidFill>
                    <a:srgbClr val="FFFFFF"/>
                  </a:solidFill>
                </a:uFill>
                <a:latin typeface="Agency FB"/>
              </a:defRPr>
            </a:lvl1pPr>
          </a:lstStyle>
          <a:p>
            <a:r>
              <a:rPr lang="fr-FR" sz="3200" dirty="0"/>
              <a:t>La seconde générale et technologique</a:t>
            </a:r>
          </a:p>
        </p:txBody>
      </p:sp>
      <p:sp>
        <p:nvSpPr>
          <p:cNvPr id="5" name="ZoneTexte 8">
            <a:extLst>
              <a:ext uri="{FF2B5EF4-FFF2-40B4-BE49-F238E27FC236}">
                <a16:creationId xmlns:a16="http://schemas.microsoft.com/office/drawing/2014/main" id="{9BF6542D-9071-4E9B-8AFC-56530CB191C7}"/>
              </a:ext>
            </a:extLst>
          </p:cNvPr>
          <p:cNvSpPr txBox="1">
            <a:spLocks noChangeArrowheads="1"/>
          </p:cNvSpPr>
          <p:nvPr/>
        </p:nvSpPr>
        <p:spPr bwMode="auto">
          <a:xfrm>
            <a:off x="761999" y="1066927"/>
            <a:ext cx="6284686" cy="5336846"/>
          </a:xfrm>
          <a:prstGeom prst="rect">
            <a:avLst/>
          </a:prstGeom>
          <a:solidFill>
            <a:schemeClr val="bg1"/>
          </a:solidFill>
          <a:ln w="28575">
            <a:solidFill>
              <a:schemeClr val="tx1"/>
            </a:solidFill>
            <a:prstDash val="lgDash"/>
          </a:ln>
        </p:spPr>
        <p:txBody>
          <a:bodyPr wrap="square">
            <a:spAutoFit/>
          </a:bodyPr>
          <a:lstStyle>
            <a:lvl1pPr defTabSz="45720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itchFamily="2" charset="0"/>
                <a:cs typeface="Arial" panose="020B0604020202020204" pitchFamily="34" charset="0"/>
              </a:defRPr>
            </a:lvl1pPr>
            <a:lvl2pPr marL="463550" indent="-285750" defTabSz="457200">
              <a:spcBef>
                <a:spcPct val="20000"/>
              </a:spcBef>
              <a:buClr>
                <a:schemeClr val="bg2"/>
              </a:buClr>
              <a:buFont typeface="Arial Italic"/>
              <a:buChar char="■"/>
              <a:defRPr sz="1300">
                <a:solidFill>
                  <a:schemeClr val="tx1"/>
                </a:solidFill>
                <a:latin typeface="Arial" panose="020B0604020202020204" pitchFamily="34" charset="0"/>
                <a:ea typeface="Roboto" pitchFamily="2" charset="0"/>
                <a:cs typeface="Arial" panose="020B0604020202020204" pitchFamily="34" charset="0"/>
              </a:defRPr>
            </a:lvl2pPr>
            <a:lvl3pPr marL="1143000" indent="-228600" defTabSz="457200">
              <a:spcBef>
                <a:spcPct val="20000"/>
              </a:spcBef>
              <a:buFont typeface="Arial" panose="020B0604020202020204" pitchFamily="34" charset="0"/>
              <a:defRPr sz="1300">
                <a:solidFill>
                  <a:schemeClr val="tx1"/>
                </a:solidFill>
                <a:latin typeface="Arial" panose="020B0604020202020204" pitchFamily="34" charset="0"/>
                <a:ea typeface="Roboto" pitchFamily="2" charset="0"/>
                <a:cs typeface="Arial" panose="020B0604020202020204" pitchFamily="34" charset="0"/>
              </a:defRPr>
            </a:lvl3pPr>
            <a:lvl4pPr marL="1600200" indent="-228600" defTabSz="45720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itchFamily="2" charset="0"/>
                <a:cs typeface="Arial" panose="020B0604020202020204" pitchFamily="34" charset="0"/>
              </a:defRPr>
            </a:lvl4pPr>
            <a:lvl5pPr marL="2057400" indent="-228600" defTabSz="457200">
              <a:spcBef>
                <a:spcPct val="20000"/>
              </a:spcBef>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9pPr>
          </a:lstStyle>
          <a:p>
            <a:pPr marL="177800" lvl="1" indent="0" eaLnBrk="1" hangingPunct="1">
              <a:buClrTx/>
              <a:buNone/>
            </a:pPr>
            <a:r>
              <a:rPr lang="fr-FR" altLang="fr-FR" sz="2400" b="1" u="sng" dirty="0">
                <a:solidFill>
                  <a:srgbClr val="000000"/>
                </a:solidFill>
                <a:highlight>
                  <a:srgbClr val="FFFF00"/>
                </a:highlight>
                <a:latin typeface="Agency FB" panose="020B0503020202020204" pitchFamily="34" charset="0"/>
              </a:rPr>
              <a:t>10 enseignements obligatoires pour tous les lycéens :</a:t>
            </a:r>
          </a:p>
          <a:p>
            <a:pPr marL="177800" lvl="1" indent="0" eaLnBrk="1" hangingPunct="1">
              <a:buClrTx/>
              <a:buNone/>
            </a:pPr>
            <a:endParaRPr lang="fr-FR" altLang="fr-FR" sz="2400" b="1" u="sng" dirty="0">
              <a:solidFill>
                <a:srgbClr val="000000"/>
              </a:solidFill>
              <a:highlight>
                <a:srgbClr val="F8DAF2"/>
              </a:highlight>
              <a:latin typeface="Agency FB" panose="020B0503020202020204" pitchFamily="34" charset="0"/>
            </a:endParaRPr>
          </a:p>
          <a:p>
            <a:pPr lvl="1" eaLnBrk="1" hangingPunct="1">
              <a:buClrTx/>
              <a:buFont typeface="Wingdings" panose="05000000000000000000" pitchFamily="2" charset="2"/>
              <a:buChar char="§"/>
            </a:pPr>
            <a:r>
              <a:rPr lang="fr-FR" altLang="fr-FR" sz="2400" dirty="0">
                <a:solidFill>
                  <a:srgbClr val="000000"/>
                </a:solidFill>
                <a:latin typeface="Agency FB" panose="020B0503020202020204" pitchFamily="34" charset="0"/>
              </a:rPr>
              <a:t>Français</a:t>
            </a:r>
          </a:p>
          <a:p>
            <a:pPr lvl="1" eaLnBrk="1" hangingPunct="1">
              <a:buClrTx/>
              <a:buFont typeface="Wingdings" panose="05000000000000000000" pitchFamily="2" charset="2"/>
              <a:buChar char="§"/>
            </a:pPr>
            <a:r>
              <a:rPr lang="fr-FR" altLang="fr-FR" sz="2400" dirty="0">
                <a:solidFill>
                  <a:srgbClr val="000000"/>
                </a:solidFill>
                <a:latin typeface="Agency FB" panose="020B0503020202020204" pitchFamily="34" charset="0"/>
              </a:rPr>
              <a:t>Histoire – géographie</a:t>
            </a:r>
          </a:p>
          <a:p>
            <a:pPr lvl="1" eaLnBrk="1" hangingPunct="1">
              <a:buClrTx/>
              <a:buFont typeface="Wingdings" panose="05000000000000000000" pitchFamily="2" charset="2"/>
              <a:buChar char="§"/>
            </a:pPr>
            <a:r>
              <a:rPr lang="fr-FR" altLang="fr-FR" sz="2400" dirty="0">
                <a:solidFill>
                  <a:srgbClr val="000000"/>
                </a:solidFill>
                <a:latin typeface="Agency FB" panose="020B0503020202020204" pitchFamily="34" charset="0"/>
              </a:rPr>
              <a:t>Langues vivantes A et B</a:t>
            </a:r>
          </a:p>
          <a:p>
            <a:pPr lvl="1" eaLnBrk="1" hangingPunct="1">
              <a:buClrTx/>
              <a:buFont typeface="Wingdings" panose="05000000000000000000" pitchFamily="2" charset="2"/>
              <a:buChar char="§"/>
            </a:pPr>
            <a:r>
              <a:rPr lang="fr-FR" altLang="fr-FR" sz="2400" dirty="0">
                <a:solidFill>
                  <a:srgbClr val="000000"/>
                </a:solidFill>
                <a:latin typeface="Agency FB" panose="020B0503020202020204" pitchFamily="34" charset="0"/>
              </a:rPr>
              <a:t>Sciences économiques et sociales</a:t>
            </a:r>
          </a:p>
          <a:p>
            <a:pPr lvl="1">
              <a:buClrTx/>
              <a:buFont typeface="Wingdings" panose="05000000000000000000" pitchFamily="2" charset="2"/>
              <a:buChar char="§"/>
            </a:pPr>
            <a:r>
              <a:rPr lang="fr-FR" altLang="fr-FR" sz="2400" dirty="0">
                <a:solidFill>
                  <a:srgbClr val="000000"/>
                </a:solidFill>
                <a:latin typeface="Agency FB" panose="020B0503020202020204" pitchFamily="34" charset="0"/>
              </a:rPr>
              <a:t>Mathématiques</a:t>
            </a:r>
          </a:p>
          <a:p>
            <a:pPr lvl="1">
              <a:buClrTx/>
              <a:buFont typeface="Wingdings" panose="05000000000000000000" pitchFamily="2" charset="2"/>
              <a:buChar char="§"/>
            </a:pPr>
            <a:r>
              <a:rPr lang="fr-FR" altLang="fr-FR" sz="2400" dirty="0">
                <a:solidFill>
                  <a:srgbClr val="000000"/>
                </a:solidFill>
                <a:latin typeface="Agency FB" panose="020B0503020202020204" pitchFamily="34" charset="0"/>
              </a:rPr>
              <a:t>Physique – chimie</a:t>
            </a:r>
          </a:p>
          <a:p>
            <a:pPr lvl="1">
              <a:buClrTx/>
              <a:buFont typeface="Wingdings" panose="05000000000000000000" pitchFamily="2" charset="2"/>
              <a:buChar char="§"/>
            </a:pPr>
            <a:r>
              <a:rPr lang="fr-FR" altLang="fr-FR" sz="2400" dirty="0">
                <a:solidFill>
                  <a:srgbClr val="000000"/>
                </a:solidFill>
                <a:latin typeface="Agency FB" panose="020B0503020202020204" pitchFamily="34" charset="0"/>
              </a:rPr>
              <a:t>Sciences de la vie et de la Terre</a:t>
            </a:r>
          </a:p>
          <a:p>
            <a:pPr lvl="1">
              <a:buClrTx/>
              <a:buFont typeface="Wingdings" panose="05000000000000000000" pitchFamily="2" charset="2"/>
              <a:buChar char="§"/>
            </a:pPr>
            <a:r>
              <a:rPr lang="fr-FR" altLang="fr-FR" sz="2400" dirty="0">
                <a:solidFill>
                  <a:srgbClr val="000000"/>
                </a:solidFill>
                <a:latin typeface="Agency FB" panose="020B0503020202020204" pitchFamily="34" charset="0"/>
              </a:rPr>
              <a:t>Education physique et sportive</a:t>
            </a:r>
          </a:p>
          <a:p>
            <a:pPr lvl="1">
              <a:buClrTx/>
              <a:buFont typeface="Wingdings" panose="05000000000000000000" pitchFamily="2" charset="2"/>
              <a:buChar char="§"/>
            </a:pPr>
            <a:r>
              <a:rPr lang="fr-FR" altLang="fr-FR" sz="2400" dirty="0">
                <a:solidFill>
                  <a:srgbClr val="000000"/>
                </a:solidFill>
                <a:latin typeface="Agency FB" panose="020B0503020202020204" pitchFamily="34" charset="0"/>
              </a:rPr>
              <a:t>Enseignement moral et civique</a:t>
            </a:r>
          </a:p>
          <a:p>
            <a:pPr lvl="1">
              <a:buClrTx/>
              <a:buFont typeface="Wingdings" panose="05000000000000000000" pitchFamily="2" charset="2"/>
              <a:buChar char="§"/>
            </a:pPr>
            <a:r>
              <a:rPr lang="fr-FR" altLang="fr-FR" sz="2400" dirty="0">
                <a:solidFill>
                  <a:srgbClr val="000000"/>
                </a:solidFill>
                <a:latin typeface="Agency FB" panose="020B0503020202020204" pitchFamily="34" charset="0"/>
              </a:rPr>
              <a:t>Sciences numériques et technologie</a:t>
            </a:r>
          </a:p>
        </p:txBody>
      </p:sp>
      <p:sp>
        <p:nvSpPr>
          <p:cNvPr id="9" name="ZoneTexte 8">
            <a:extLst>
              <a:ext uri="{FF2B5EF4-FFF2-40B4-BE49-F238E27FC236}">
                <a16:creationId xmlns:a16="http://schemas.microsoft.com/office/drawing/2014/main" id="{EC071F8B-8A33-441A-B4F0-F05C8A536542}"/>
              </a:ext>
            </a:extLst>
          </p:cNvPr>
          <p:cNvSpPr txBox="1"/>
          <p:nvPr/>
        </p:nvSpPr>
        <p:spPr>
          <a:xfrm>
            <a:off x="7254617" y="1270059"/>
            <a:ext cx="4545496" cy="4930581"/>
          </a:xfrm>
          <a:prstGeom prst="rect">
            <a:avLst/>
          </a:prstGeom>
          <a:noFill/>
          <a:ln w="28575">
            <a:solidFill>
              <a:schemeClr val="tx1"/>
            </a:solidFill>
            <a:prstDash val="dash"/>
          </a:ln>
        </p:spPr>
        <p:txBody>
          <a:bodyPr wrap="square">
            <a:spAutoFit/>
          </a:bodyPr>
          <a:lstStyle/>
          <a:p>
            <a:pPr algn="ctr" defTabSz="457200">
              <a:spcBef>
                <a:spcPct val="20000"/>
              </a:spcBef>
              <a:buClr>
                <a:srgbClr val="EE7444"/>
              </a:buClr>
              <a:buSzPct val="100000"/>
              <a:defRPr/>
            </a:pPr>
            <a:r>
              <a:rPr lang="fr-FR" sz="2400" b="1" u="sng" dirty="0">
                <a:solidFill>
                  <a:prstClr val="black"/>
                </a:solidFill>
                <a:highlight>
                  <a:srgbClr val="FFFF00"/>
                </a:highlight>
                <a:latin typeface="Agency FB" panose="020B0503020202020204" pitchFamily="34" charset="0"/>
                <a:ea typeface="Roboto" panose="02000000000000000000" pitchFamily="2" charset="0"/>
              </a:rPr>
              <a:t>Ils bénéficient d’un accompagnement </a:t>
            </a:r>
            <a:r>
              <a:rPr lang="fr-FR" sz="2400" b="1" u="sng" dirty="0">
                <a:solidFill>
                  <a:prstClr val="black"/>
                </a:solidFill>
                <a:latin typeface="Agency FB" panose="020B0503020202020204" pitchFamily="34" charset="0"/>
                <a:ea typeface="Roboto" panose="02000000000000000000" pitchFamily="2" charset="0"/>
              </a:rPr>
              <a:t>: </a:t>
            </a:r>
          </a:p>
          <a:p>
            <a:pPr marL="520700" lvl="1" indent="-342900" defTabSz="457200">
              <a:lnSpc>
                <a:spcPct val="150000"/>
              </a:lnSpc>
              <a:spcBef>
                <a:spcPct val="20000"/>
              </a:spcBef>
              <a:buSzPct val="100000"/>
              <a:buFont typeface="Arial" panose="020B0604020202020204" pitchFamily="34" charset="0"/>
              <a:buChar char="•"/>
              <a:defRPr/>
            </a:pPr>
            <a:r>
              <a:rPr lang="fr-FR" sz="2400" dirty="0">
                <a:solidFill>
                  <a:prstClr val="black"/>
                </a:solidFill>
                <a:latin typeface="Agency FB" panose="020B0503020202020204" pitchFamily="34" charset="0"/>
                <a:ea typeface="Roboto" panose="02000000000000000000" pitchFamily="2" charset="0"/>
              </a:rPr>
              <a:t>Un </a:t>
            </a:r>
            <a:r>
              <a:rPr lang="fr-FR" sz="2400" u="sng" dirty="0">
                <a:solidFill>
                  <a:prstClr val="black"/>
                </a:solidFill>
                <a:latin typeface="Agency FB" panose="020B0503020202020204" pitchFamily="34" charset="0"/>
                <a:ea typeface="Roboto" panose="02000000000000000000" pitchFamily="2" charset="0"/>
              </a:rPr>
              <a:t>test de positionnement </a:t>
            </a:r>
            <a:r>
              <a:rPr lang="fr-FR" sz="2400" dirty="0">
                <a:solidFill>
                  <a:prstClr val="black"/>
                </a:solidFill>
                <a:latin typeface="Agency FB" panose="020B0503020202020204" pitchFamily="34" charset="0"/>
                <a:ea typeface="Roboto" panose="02000000000000000000" pitchFamily="2" charset="0"/>
              </a:rPr>
              <a:t>en début d’année pour connaître leurs acquis et leurs besoins en français et en mathématiques</a:t>
            </a:r>
          </a:p>
          <a:p>
            <a:pPr marL="520700" lvl="1" indent="-342900" defTabSz="457200">
              <a:lnSpc>
                <a:spcPct val="150000"/>
              </a:lnSpc>
              <a:spcBef>
                <a:spcPct val="20000"/>
              </a:spcBef>
              <a:buSzPct val="100000"/>
              <a:buFont typeface="Arial" panose="020B0604020202020204" pitchFamily="34" charset="0"/>
              <a:buChar char="•"/>
              <a:defRPr/>
            </a:pPr>
            <a:r>
              <a:rPr lang="fr-FR" sz="2400" dirty="0">
                <a:solidFill>
                  <a:prstClr val="black"/>
                </a:solidFill>
                <a:latin typeface="Agency FB" panose="020B0503020202020204" pitchFamily="34" charset="0"/>
                <a:ea typeface="Roboto" panose="02000000000000000000" pitchFamily="2" charset="0"/>
              </a:rPr>
              <a:t>Un </a:t>
            </a:r>
            <a:r>
              <a:rPr lang="fr-FR" sz="2400" u="sng" dirty="0">
                <a:solidFill>
                  <a:prstClr val="black"/>
                </a:solidFill>
                <a:latin typeface="Agency FB" panose="020B0503020202020204" pitchFamily="34" charset="0"/>
                <a:ea typeface="Roboto" panose="02000000000000000000" pitchFamily="2" charset="0"/>
              </a:rPr>
              <a:t>accompagnement personnalisé </a:t>
            </a:r>
            <a:r>
              <a:rPr lang="fr-FR" sz="2400" dirty="0">
                <a:solidFill>
                  <a:prstClr val="black"/>
                </a:solidFill>
                <a:latin typeface="Agency FB" panose="020B0503020202020204" pitchFamily="34" charset="0"/>
                <a:ea typeface="Roboto" panose="02000000000000000000" pitchFamily="2" charset="0"/>
              </a:rPr>
              <a:t>en fonction des besoins de l’élève</a:t>
            </a:r>
          </a:p>
          <a:p>
            <a:pPr marL="520700" lvl="1" indent="-342900" defTabSz="457200">
              <a:lnSpc>
                <a:spcPct val="150000"/>
              </a:lnSpc>
              <a:spcBef>
                <a:spcPct val="20000"/>
              </a:spcBef>
              <a:buSzPct val="100000"/>
              <a:buFont typeface="Arial" panose="020B0604020202020204" pitchFamily="34" charset="0"/>
              <a:buChar char="•"/>
              <a:defRPr/>
            </a:pPr>
            <a:r>
              <a:rPr lang="fr-FR" sz="2400" dirty="0">
                <a:solidFill>
                  <a:prstClr val="black"/>
                </a:solidFill>
                <a:latin typeface="Agency FB" panose="020B0503020202020204" pitchFamily="34" charset="0"/>
                <a:ea typeface="Roboto" panose="02000000000000000000" pitchFamily="2" charset="0"/>
              </a:rPr>
              <a:t>Du </a:t>
            </a:r>
            <a:r>
              <a:rPr lang="fr-FR" sz="2400" u="sng" dirty="0">
                <a:solidFill>
                  <a:prstClr val="black"/>
                </a:solidFill>
                <a:latin typeface="Agency FB" panose="020B0503020202020204" pitchFamily="34" charset="0"/>
                <a:ea typeface="Roboto" panose="02000000000000000000" pitchFamily="2" charset="0"/>
              </a:rPr>
              <a:t>temps consacré à l’orientation </a:t>
            </a:r>
          </a:p>
          <a:p>
            <a:pPr>
              <a:defRPr/>
            </a:pPr>
            <a:endParaRPr lang="fr-FR" sz="2400" b="1" dirty="0">
              <a:latin typeface="Agency FB" panose="020B0503020202020204" pitchFamily="34" charset="0"/>
            </a:endParaRPr>
          </a:p>
        </p:txBody>
      </p:sp>
    </p:spTree>
    <p:extLst>
      <p:ext uri="{BB962C8B-B14F-4D97-AF65-F5344CB8AC3E}">
        <p14:creationId xmlns:p14="http://schemas.microsoft.com/office/powerpoint/2010/main" val="403310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6036F99-D48D-442E-A8E5-16D602F25148}"/>
              </a:ext>
            </a:extLst>
          </p:cNvPr>
          <p:cNvSpPr>
            <a:spLocks noGrp="1"/>
          </p:cNvSpPr>
          <p:nvPr>
            <p:ph sz="half" idx="1"/>
          </p:nvPr>
        </p:nvSpPr>
        <p:spPr>
          <a:xfrm>
            <a:off x="200674" y="1041884"/>
            <a:ext cx="5300240" cy="5141203"/>
          </a:xfrm>
          <a:noFill/>
          <a:ln w="28575">
            <a:solidFill>
              <a:schemeClr val="tx1"/>
            </a:solidFill>
            <a:prstDash val="lgDash"/>
          </a:ln>
        </p:spPr>
        <p:txBody>
          <a:bodyPr rtlCol="0">
            <a:noAutofit/>
          </a:bodyPr>
          <a:lstStyle/>
          <a:p>
            <a:pPr marL="360" indent="0">
              <a:buClr>
                <a:srgbClr val="92D050"/>
              </a:buClr>
              <a:buNone/>
              <a:defRPr/>
            </a:pPr>
            <a:r>
              <a:rPr lang="fr-FR" sz="2400" b="1" u="sng" spc="-1" dirty="0">
                <a:solidFill>
                  <a:srgbClr val="FF0000"/>
                </a:solidFill>
                <a:latin typeface="Agency FB" panose="020B0503020202020204" pitchFamily="34" charset="0"/>
                <a:ea typeface="MS PGothic"/>
              </a:rPr>
              <a:t>Un enseignement général au choix selon les lycées :</a:t>
            </a:r>
          </a:p>
          <a:p>
            <a:pPr marL="285840" indent="-285480">
              <a:buFont typeface="Arial"/>
              <a:buChar char="•"/>
              <a:defRPr/>
            </a:pPr>
            <a:r>
              <a:rPr lang="fr-FR" sz="2400" spc="-1" dirty="0">
                <a:uFill>
                  <a:solidFill>
                    <a:srgbClr val="FFFFFF"/>
                  </a:solidFill>
                </a:uFill>
                <a:latin typeface="Agency FB" panose="020B0503020202020204" pitchFamily="34" charset="0"/>
                <a:ea typeface="MS PGothic"/>
              </a:rPr>
              <a:t>Arts : arts plastiques ou cinéma-audiovisuel, danse, histoire des arts, musique </a:t>
            </a:r>
          </a:p>
          <a:p>
            <a:pPr marL="285840" indent="-285480">
              <a:buFont typeface="Arial"/>
              <a:buChar char="•"/>
              <a:defRPr/>
            </a:pPr>
            <a:r>
              <a:rPr lang="fr-FR" sz="2400" spc="-1" dirty="0">
                <a:uFill>
                  <a:solidFill>
                    <a:srgbClr val="FFFFFF"/>
                  </a:solidFill>
                </a:uFill>
                <a:latin typeface="Agency FB" panose="020B0503020202020204" pitchFamily="34" charset="0"/>
                <a:ea typeface="MS PGothic"/>
              </a:rPr>
              <a:t>Langue Vivante C étrangère ou régionale</a:t>
            </a:r>
            <a:endParaRPr lang="fr-FR" sz="2400" spc="-1" dirty="0">
              <a:uFill>
                <a:solidFill>
                  <a:srgbClr val="FFFFFF"/>
                </a:solidFill>
              </a:uFill>
              <a:latin typeface="Agency FB" panose="020B0503020202020204" pitchFamily="34" charset="0"/>
            </a:endParaRPr>
          </a:p>
          <a:p>
            <a:pPr marL="285840" indent="-285480">
              <a:buFont typeface="Arial"/>
              <a:buChar char="•"/>
              <a:defRPr/>
            </a:pPr>
            <a:r>
              <a:rPr lang="fr-FR" sz="2400" spc="-1" dirty="0">
                <a:uFill>
                  <a:solidFill>
                    <a:srgbClr val="FFFFFF"/>
                  </a:solidFill>
                </a:uFill>
                <a:latin typeface="Agency FB" panose="020B0503020202020204" pitchFamily="34" charset="0"/>
                <a:ea typeface="MS PGothic"/>
              </a:rPr>
              <a:t>Langues et cultures de l’Antiquité (LCA) latin </a:t>
            </a:r>
          </a:p>
          <a:p>
            <a:pPr marL="285840" indent="-285480">
              <a:buFont typeface="Arial"/>
              <a:buChar char="•"/>
              <a:defRPr/>
            </a:pPr>
            <a:r>
              <a:rPr lang="fr-FR" sz="2400" spc="-1" dirty="0">
                <a:uFill>
                  <a:solidFill>
                    <a:srgbClr val="FFFFFF"/>
                  </a:solidFill>
                </a:uFill>
                <a:latin typeface="Agency FB" panose="020B0503020202020204" pitchFamily="34" charset="0"/>
                <a:ea typeface="MS PGothic"/>
              </a:rPr>
              <a:t>Langues et cultures de l’Antiquité (LCA) grec </a:t>
            </a:r>
          </a:p>
          <a:p>
            <a:pPr marL="285840" indent="-285480">
              <a:buFont typeface="Arial"/>
              <a:buChar char="•"/>
              <a:defRPr/>
            </a:pPr>
            <a:r>
              <a:rPr lang="fr-FR" sz="2400" spc="-1" dirty="0">
                <a:uFill>
                  <a:solidFill>
                    <a:srgbClr val="FFFFFF"/>
                  </a:solidFill>
                </a:uFill>
                <a:latin typeface="Agency FB" panose="020B0503020202020204" pitchFamily="34" charset="0"/>
                <a:ea typeface="MS PGothic"/>
              </a:rPr>
              <a:t>Éducation physique et sportive </a:t>
            </a:r>
          </a:p>
          <a:p>
            <a:pPr marL="285840" indent="-285480">
              <a:buFont typeface="Arial"/>
              <a:buChar char="•"/>
              <a:defRPr/>
            </a:pPr>
            <a:r>
              <a:rPr lang="fr-FR" sz="2400" spc="-1" dirty="0">
                <a:uFill>
                  <a:solidFill>
                    <a:srgbClr val="FFFFFF"/>
                  </a:solidFill>
                </a:uFill>
                <a:latin typeface="Agency FB" panose="020B0503020202020204" pitchFamily="34" charset="0"/>
                <a:ea typeface="MS PGothic"/>
              </a:rPr>
              <a:t>Arts du cirque</a:t>
            </a:r>
            <a:endParaRPr lang="fr-FR" sz="2400" spc="-1" dirty="0">
              <a:uFill>
                <a:solidFill>
                  <a:srgbClr val="FFFFFF"/>
                </a:solidFill>
              </a:uFill>
              <a:latin typeface="Agency FB" panose="020B0503020202020204" pitchFamily="34" charset="0"/>
            </a:endParaRPr>
          </a:p>
          <a:p>
            <a:pPr marL="285840" indent="-285480">
              <a:buFont typeface="Arial"/>
              <a:buChar char="•"/>
              <a:defRPr/>
            </a:pPr>
            <a:r>
              <a:rPr lang="fr-FR" sz="2400" i="1" spc="-1" dirty="0">
                <a:solidFill>
                  <a:schemeClr val="accent1">
                    <a:lumMod val="75000"/>
                  </a:schemeClr>
                </a:solidFill>
                <a:uFill>
                  <a:solidFill>
                    <a:srgbClr val="FFFFFF"/>
                  </a:solidFill>
                </a:uFill>
                <a:latin typeface="Agency FB" panose="020B0503020202020204" pitchFamily="34" charset="0"/>
                <a:ea typeface="MS PGothic"/>
              </a:rPr>
              <a:t>Écologie, agronomie, territoires-développement durable (EATDD, en lycée agricole)  </a:t>
            </a:r>
            <a:endParaRPr lang="fr-FR" sz="2400" i="1" spc="-1" dirty="0">
              <a:solidFill>
                <a:schemeClr val="accent1">
                  <a:lumMod val="75000"/>
                </a:schemeClr>
              </a:solidFill>
              <a:uFill>
                <a:solidFill>
                  <a:srgbClr val="FFFFFF"/>
                </a:solidFill>
              </a:uFill>
              <a:latin typeface="Agency FB" panose="020B0503020202020204" pitchFamily="34" charset="0"/>
            </a:endParaRPr>
          </a:p>
          <a:p>
            <a:pPr>
              <a:buFont typeface="Wingdings 3" charset="2"/>
              <a:buChar char=""/>
              <a:defRPr/>
            </a:pPr>
            <a:endParaRPr lang="fr-FR" sz="2400" spc="-1" dirty="0">
              <a:solidFill>
                <a:srgbClr val="000000"/>
              </a:solidFill>
              <a:uFill>
                <a:solidFill>
                  <a:srgbClr val="FFFFFF"/>
                </a:solidFill>
              </a:uFill>
              <a:latin typeface="Agency FB" panose="020B0503020202020204" pitchFamily="34" charset="0"/>
            </a:endParaRPr>
          </a:p>
          <a:p>
            <a:pPr>
              <a:buFont typeface="Wingdings 3" charset="2"/>
              <a:buChar char=""/>
              <a:defRPr/>
            </a:pPr>
            <a:endParaRPr lang="fr-FR" sz="2400" dirty="0">
              <a:solidFill>
                <a:schemeClr val="tx1">
                  <a:lumMod val="75000"/>
                  <a:lumOff val="25000"/>
                </a:schemeClr>
              </a:solidFill>
              <a:latin typeface="Agency FB" panose="020B0503020202020204" pitchFamily="34" charset="0"/>
            </a:endParaRPr>
          </a:p>
        </p:txBody>
      </p:sp>
      <p:sp>
        <p:nvSpPr>
          <p:cNvPr id="15363" name="Rectangle 2">
            <a:extLst>
              <a:ext uri="{FF2B5EF4-FFF2-40B4-BE49-F238E27FC236}">
                <a16:creationId xmlns:a16="http://schemas.microsoft.com/office/drawing/2014/main" id="{68472A34-4E09-4621-B069-B23456498EB3}"/>
              </a:ext>
            </a:extLst>
          </p:cNvPr>
          <p:cNvSpPr txBox="1">
            <a:spLocks noChangeArrowheads="1"/>
          </p:cNvSpPr>
          <p:nvPr/>
        </p:nvSpPr>
        <p:spPr bwMode="auto">
          <a:xfrm>
            <a:off x="2518568" y="233018"/>
            <a:ext cx="8186946" cy="638175"/>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3600" b="1" spc="-1">
                <a:solidFill>
                  <a:srgbClr val="000000"/>
                </a:solidFill>
                <a:uFill>
                  <a:solidFill>
                    <a:srgbClr val="FFFFFF"/>
                  </a:solidFill>
                </a:uFill>
                <a:latin typeface="Agency FB"/>
              </a:defRPr>
            </a:lvl1pPr>
          </a:lstStyle>
          <a:p>
            <a:r>
              <a:rPr lang="fr-FR" altLang="fr-FR" dirty="0"/>
              <a:t>Enseignements optionnels en seconde GT</a:t>
            </a:r>
          </a:p>
        </p:txBody>
      </p:sp>
      <p:sp>
        <p:nvSpPr>
          <p:cNvPr id="4" name="Espace réservé du contenu 3">
            <a:extLst>
              <a:ext uri="{FF2B5EF4-FFF2-40B4-BE49-F238E27FC236}">
                <a16:creationId xmlns:a16="http://schemas.microsoft.com/office/drawing/2014/main" id="{92FA9BBA-5D44-4BCB-BCB3-B831E86E1B40}"/>
              </a:ext>
            </a:extLst>
          </p:cNvPr>
          <p:cNvSpPr txBox="1">
            <a:spLocks/>
          </p:cNvSpPr>
          <p:nvPr/>
        </p:nvSpPr>
        <p:spPr>
          <a:xfrm>
            <a:off x="5710336" y="1041884"/>
            <a:ext cx="6280990" cy="5583098"/>
          </a:xfrm>
          <a:prstGeom prst="rect">
            <a:avLst/>
          </a:prstGeom>
          <a:noFill/>
          <a:ln w="28575">
            <a:solidFill>
              <a:schemeClr val="tx1"/>
            </a:solidFill>
            <a:prstDash val="lgDash"/>
          </a:ln>
        </p:spPr>
        <p:txBody>
          <a:bodyPr vert="horz" lIns="91440" tIns="45720" rIns="91440" bIns="45720" rtlCol="0">
            <a:noAutofit/>
          </a:bodyPr>
          <a:lstStyle>
            <a:lvl1pPr marL="360" indent="0">
              <a:lnSpc>
                <a:spcPct val="90000"/>
              </a:lnSpc>
              <a:spcBef>
                <a:spcPts val="1000"/>
              </a:spcBef>
              <a:buClr>
                <a:srgbClr val="92D050"/>
              </a:buClr>
              <a:buFont typeface="Arial" panose="020B0604020202020204" pitchFamily="34" charset="0"/>
              <a:buNone/>
              <a:defRPr sz="2400" b="1" u="sng" spc="-1">
                <a:latin typeface="Agency FB" panose="020B0503020202020204" pitchFamily="34" charset="0"/>
                <a:ea typeface="MS PGothic"/>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rgbClr val="FF0000"/>
                </a:solidFill>
              </a:rPr>
              <a:t>Un enseignement technologique au choix disponible selon les lycées </a:t>
            </a:r>
            <a:r>
              <a:rPr lang="fr-FR" dirty="0"/>
              <a:t>:</a:t>
            </a:r>
          </a:p>
          <a:p>
            <a:pPr marL="343260" indent="-342900">
              <a:buClrTx/>
              <a:buFont typeface="Arial" panose="020B0604020202020204" pitchFamily="34" charset="0"/>
              <a:buChar char="•"/>
            </a:pPr>
            <a:r>
              <a:rPr lang="fr-FR" b="0" u="none" dirty="0"/>
              <a:t>Biotechnologies</a:t>
            </a:r>
          </a:p>
          <a:p>
            <a:pPr marL="343260" indent="-342900">
              <a:buClrTx/>
              <a:buFont typeface="Arial" panose="020B0604020202020204" pitchFamily="34" charset="0"/>
              <a:buChar char="•"/>
            </a:pPr>
            <a:r>
              <a:rPr lang="fr-FR" b="0" u="none" dirty="0"/>
              <a:t>Création et culture - design </a:t>
            </a:r>
          </a:p>
          <a:p>
            <a:pPr marL="343260" indent="-342900">
              <a:buClrTx/>
              <a:buFont typeface="Arial" panose="020B0604020202020204" pitchFamily="34" charset="0"/>
              <a:buChar char="•"/>
            </a:pPr>
            <a:r>
              <a:rPr lang="fr-FR" b="0" u="none" dirty="0"/>
              <a:t>Création et innovation technologique </a:t>
            </a:r>
          </a:p>
          <a:p>
            <a:pPr marL="343260" indent="-342900">
              <a:buClrTx/>
              <a:buFont typeface="Arial" panose="020B0604020202020204" pitchFamily="34" charset="0"/>
              <a:buChar char="•"/>
            </a:pPr>
            <a:r>
              <a:rPr lang="fr-FR" b="0" u="none" dirty="0"/>
              <a:t>Management et gestion</a:t>
            </a:r>
          </a:p>
          <a:p>
            <a:pPr marL="343260" indent="-342900">
              <a:buClrTx/>
              <a:buFont typeface="Arial" panose="020B0604020202020204" pitchFamily="34" charset="0"/>
              <a:buChar char="•"/>
            </a:pPr>
            <a:r>
              <a:rPr lang="fr-FR" b="0" u="none" dirty="0"/>
              <a:t>Santé et social </a:t>
            </a:r>
          </a:p>
          <a:p>
            <a:pPr marL="343260" indent="-342900">
              <a:buClrTx/>
              <a:buFont typeface="Arial" panose="020B0604020202020204" pitchFamily="34" charset="0"/>
              <a:buChar char="•"/>
            </a:pPr>
            <a:r>
              <a:rPr lang="fr-FR" b="0" u="none" dirty="0"/>
              <a:t>Sciences de l’ingénieur</a:t>
            </a:r>
          </a:p>
          <a:p>
            <a:pPr marL="343260" indent="-342900">
              <a:buClrTx/>
              <a:buFont typeface="Arial" panose="020B0604020202020204" pitchFamily="34" charset="0"/>
              <a:buChar char="•"/>
            </a:pPr>
            <a:r>
              <a:rPr lang="fr-FR" b="0" u="none" dirty="0"/>
              <a:t>Sciences et laboratoire</a:t>
            </a:r>
          </a:p>
          <a:p>
            <a:pPr marL="343260" indent="-342900">
              <a:buClrTx/>
              <a:buFont typeface="Arial" panose="020B0604020202020204" pitchFamily="34" charset="0"/>
              <a:buChar char="•"/>
            </a:pPr>
            <a:r>
              <a:rPr lang="fr-FR" b="0" i="1" u="none" dirty="0">
                <a:solidFill>
                  <a:schemeClr val="accent1">
                    <a:lumMod val="75000"/>
                  </a:schemeClr>
                </a:solidFill>
              </a:rPr>
              <a:t>Hippologie et équitation ou autres pratiques sportives (lycée agricole)</a:t>
            </a:r>
          </a:p>
          <a:p>
            <a:pPr marL="343260" indent="-342900">
              <a:buClrTx/>
              <a:buFont typeface="Arial" panose="020B0604020202020204" pitchFamily="34" charset="0"/>
              <a:buChar char="•"/>
            </a:pPr>
            <a:r>
              <a:rPr lang="fr-FR" b="0" i="1" u="none" dirty="0">
                <a:solidFill>
                  <a:schemeClr val="accent1">
                    <a:lumMod val="75000"/>
                  </a:schemeClr>
                </a:solidFill>
              </a:rPr>
              <a:t>Pratiques sociales et culturelles (lycée agricole)</a:t>
            </a:r>
          </a:p>
          <a:p>
            <a:pPr marL="343260" indent="-342900">
              <a:buClrTx/>
              <a:buFont typeface="Arial" panose="020B0604020202020204" pitchFamily="34" charset="0"/>
              <a:buChar char="•"/>
            </a:pPr>
            <a:r>
              <a:rPr lang="fr-FR" b="0" i="1" u="none" dirty="0">
                <a:solidFill>
                  <a:schemeClr val="accent1">
                    <a:lumMod val="75000"/>
                  </a:schemeClr>
                </a:solidFill>
              </a:rPr>
              <a:t>Pratiques professionnelles (lycée agricole)</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953996" y="1608346"/>
            <a:ext cx="4331798" cy="2539157"/>
          </a:xfrm>
          <a:prstGeom prst="rect">
            <a:avLst/>
          </a:prstGeom>
          <a:noFill/>
          <a:ln w="28575">
            <a:solidFill>
              <a:schemeClr val="tx1"/>
            </a:solidFill>
            <a:prstDash val="lgDash"/>
          </a:ln>
        </p:spPr>
        <p:txBody>
          <a:bodyPr vert="horz" wrap="square" lIns="0" tIns="12700" rIns="0" bIns="0" rtlCol="0">
            <a:spAutoFit/>
          </a:bodyPr>
          <a:lstStyle>
            <a:defPPr>
              <a:defRPr lang="fr-FR"/>
            </a:defPPr>
            <a:lvl1pPr marL="209550" indent="-197485">
              <a:lnSpc>
                <a:spcPts val="2110"/>
              </a:lnSpc>
              <a:spcBef>
                <a:spcPts val="100"/>
              </a:spcBef>
              <a:buClr>
                <a:srgbClr val="E1000F"/>
              </a:buClr>
              <a:buFont typeface="Arial"/>
              <a:buChar char="&gt;"/>
              <a:tabLst>
                <a:tab pos="210185" algn="l"/>
              </a:tabLst>
              <a:defRPr sz="2400" b="1">
                <a:latin typeface="Agency FB" panose="020B0503020202020204" pitchFamily="34" charset="0"/>
                <a:cs typeface="Arial"/>
              </a:defRPr>
            </a:lvl1pPr>
            <a:lvl2pPr marL="384175" lvl="1" indent="-142875">
              <a:lnSpc>
                <a:spcPts val="1510"/>
              </a:lnSpc>
              <a:buClr>
                <a:srgbClr val="000000"/>
              </a:buClr>
              <a:buChar char="&gt;"/>
              <a:tabLst>
                <a:tab pos="384810" algn="l"/>
              </a:tabLst>
              <a:defRPr sz="2400" b="1" i="1" spc="-20">
                <a:solidFill>
                  <a:srgbClr val="E1000F"/>
                </a:solidFill>
                <a:latin typeface="Agency FB" panose="020B0503020202020204" pitchFamily="34" charset="0"/>
                <a:cs typeface="Arial-BoldItalicMT"/>
              </a:defRPr>
            </a:lvl2pPr>
          </a:lstStyle>
          <a:p>
            <a:pPr>
              <a:buFont typeface="Wingdings" panose="05000000000000000000" pitchFamily="2" charset="2"/>
              <a:buChar char="§"/>
            </a:pPr>
            <a:endParaRPr lang="fr-FR" dirty="0"/>
          </a:p>
          <a:p>
            <a:pPr>
              <a:buFont typeface="Wingdings" panose="05000000000000000000" pitchFamily="2" charset="2"/>
              <a:buChar char="§"/>
            </a:pPr>
            <a:r>
              <a:rPr lang="fr-FR" dirty="0"/>
              <a:t>Enseignement théorique et abstrait</a:t>
            </a:r>
          </a:p>
          <a:p>
            <a:pPr>
              <a:buFont typeface="Wingdings" panose="05000000000000000000" pitchFamily="2" charset="2"/>
              <a:buChar char="§"/>
            </a:pPr>
            <a:endParaRPr lang="fr-FR" dirty="0"/>
          </a:p>
          <a:p>
            <a:pPr>
              <a:buFont typeface="Wingdings" panose="05000000000000000000" pitchFamily="2" charset="2"/>
              <a:buChar char="§"/>
            </a:pPr>
            <a:r>
              <a:rPr lang="fr-FR" dirty="0"/>
              <a:t>Réfléchir / analyser / synthétiser</a:t>
            </a:r>
          </a:p>
          <a:p>
            <a:pPr>
              <a:buFont typeface="Wingdings" panose="05000000000000000000" pitchFamily="2" charset="2"/>
              <a:buChar char="§"/>
            </a:pPr>
            <a:endParaRPr lang="fr-FR" dirty="0"/>
          </a:p>
          <a:p>
            <a:pPr>
              <a:buFont typeface="Wingdings" panose="05000000000000000000" pitchFamily="2" charset="2"/>
              <a:buChar char="§"/>
            </a:pPr>
            <a:r>
              <a:rPr lang="fr-FR" dirty="0"/>
              <a:t>Argumenter / rédiger</a:t>
            </a:r>
          </a:p>
          <a:p>
            <a:pPr>
              <a:buFont typeface="Wingdings" panose="05000000000000000000" pitchFamily="2" charset="2"/>
              <a:buChar char="§"/>
            </a:pPr>
            <a:endParaRPr lang="fr-FR" dirty="0"/>
          </a:p>
          <a:p>
            <a:pPr>
              <a:buFont typeface="Wingdings" panose="05000000000000000000" pitchFamily="2" charset="2"/>
              <a:buChar char="§"/>
            </a:pPr>
            <a:r>
              <a:rPr lang="fr-FR" dirty="0"/>
              <a:t>Travail personnel important</a:t>
            </a:r>
          </a:p>
          <a:p>
            <a:pPr>
              <a:buFont typeface="Wingdings" panose="05000000000000000000" pitchFamily="2" charset="2"/>
              <a:buChar char="§"/>
            </a:pPr>
            <a:endParaRPr lang="fr-FR" dirty="0"/>
          </a:p>
        </p:txBody>
      </p:sp>
      <p:sp>
        <p:nvSpPr>
          <p:cNvPr id="14" name="object 14"/>
          <p:cNvSpPr txBox="1"/>
          <p:nvPr/>
        </p:nvSpPr>
        <p:spPr>
          <a:xfrm>
            <a:off x="3119895" y="313342"/>
            <a:ext cx="5583244" cy="775229"/>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3600" b="1" spc="-1">
                <a:solidFill>
                  <a:srgbClr val="000000"/>
                </a:solidFill>
                <a:uFill>
                  <a:solidFill>
                    <a:srgbClr val="FFFFFF"/>
                  </a:solidFill>
                </a:uFill>
                <a:latin typeface="Agency FB"/>
              </a:defRPr>
            </a:lvl1pPr>
          </a:lstStyle>
          <a:p>
            <a:r>
              <a:rPr lang="fr-FR" dirty="0"/>
              <a:t>Choisir  le bac général</a:t>
            </a:r>
          </a:p>
        </p:txBody>
      </p:sp>
      <p:sp>
        <p:nvSpPr>
          <p:cNvPr id="21" name="object 4">
            <a:extLst>
              <a:ext uri="{FF2B5EF4-FFF2-40B4-BE49-F238E27FC236}">
                <a16:creationId xmlns:a16="http://schemas.microsoft.com/office/drawing/2014/main" id="{A85161F2-B88E-4D81-9204-5EAD6B94F763}"/>
              </a:ext>
            </a:extLst>
          </p:cNvPr>
          <p:cNvSpPr txBox="1"/>
          <p:nvPr/>
        </p:nvSpPr>
        <p:spPr>
          <a:xfrm>
            <a:off x="6506538" y="1736023"/>
            <a:ext cx="4393201" cy="1579278"/>
          </a:xfrm>
          <a:prstGeom prst="rect">
            <a:avLst/>
          </a:prstGeom>
          <a:noFill/>
          <a:ln w="28575">
            <a:solidFill>
              <a:schemeClr val="tx1"/>
            </a:solidFill>
            <a:prstDash val="lgDash"/>
          </a:ln>
        </p:spPr>
        <p:txBody>
          <a:bodyPr vert="horz" wrap="square" lIns="0" tIns="50165" rIns="0" bIns="0" rtlCol="0">
            <a:spAutoFit/>
          </a:bodyPr>
          <a:lstStyle/>
          <a:p>
            <a:pPr marR="5080" algn="ctr"/>
            <a:r>
              <a:rPr lang="fr-FR" sz="2400" b="1" u="sng" dirty="0">
                <a:latin typeface="Agency FB" panose="020B0503020202020204" pitchFamily="34" charset="0"/>
                <a:cs typeface="Arial-BoldItalicMT"/>
              </a:rPr>
              <a:t>En</a:t>
            </a:r>
            <a:r>
              <a:rPr lang="fr-FR" sz="2400" b="1" u="sng" spc="-45" dirty="0">
                <a:latin typeface="Agency FB" panose="020B0503020202020204" pitchFamily="34" charset="0"/>
                <a:cs typeface="Arial-BoldItalicMT"/>
              </a:rPr>
              <a:t> </a:t>
            </a:r>
            <a:r>
              <a:rPr lang="fr-FR" sz="2400" b="1" u="sng" spc="-5" dirty="0">
                <a:latin typeface="Agency FB" panose="020B0503020202020204" pitchFamily="34" charset="0"/>
                <a:cs typeface="Arial-BoldItalicMT"/>
              </a:rPr>
              <a:t>savoir</a:t>
            </a:r>
            <a:r>
              <a:rPr lang="fr-FR" sz="2400" b="1" u="sng" spc="-50" dirty="0">
                <a:latin typeface="Agency FB" panose="020B0503020202020204" pitchFamily="34" charset="0"/>
                <a:cs typeface="Arial-BoldItalicMT"/>
              </a:rPr>
              <a:t> </a:t>
            </a:r>
            <a:r>
              <a:rPr lang="fr-FR" sz="2400" b="1" u="sng" dirty="0">
                <a:latin typeface="Agency FB" panose="020B0503020202020204" pitchFamily="34" charset="0"/>
                <a:cs typeface="Arial-BoldItalicMT"/>
              </a:rPr>
              <a:t>plus </a:t>
            </a:r>
            <a:r>
              <a:rPr lang="fr-FR" sz="2400" b="1" u="sng" spc="-290" dirty="0">
                <a:latin typeface="Agency FB" panose="020B0503020202020204" pitchFamily="34" charset="0"/>
                <a:cs typeface="Arial-BoldItalicMT"/>
              </a:rPr>
              <a:t> </a:t>
            </a:r>
            <a:r>
              <a:rPr lang="fr-FR" sz="2400" b="1" u="sng" spc="-5" dirty="0">
                <a:latin typeface="Agency FB" panose="020B0503020202020204" pitchFamily="34" charset="0"/>
                <a:cs typeface="Arial-BoldItalicMT"/>
              </a:rPr>
              <a:t>sur</a:t>
            </a:r>
            <a:r>
              <a:rPr lang="fr-FR" sz="2400" b="1" u="sng" spc="-40" dirty="0">
                <a:latin typeface="Agency FB" panose="020B0503020202020204" pitchFamily="34" charset="0"/>
                <a:cs typeface="Arial-BoldItalicMT"/>
              </a:rPr>
              <a:t> </a:t>
            </a:r>
            <a:r>
              <a:rPr lang="fr-FR" sz="2400" b="1" u="sng" dirty="0">
                <a:latin typeface="Agency FB" panose="020B0503020202020204" pitchFamily="34" charset="0"/>
                <a:cs typeface="Arial-BoldItalicMT"/>
              </a:rPr>
              <a:t>la voie générale : </a:t>
            </a:r>
          </a:p>
          <a:p>
            <a:pPr marR="5080" algn="ctr"/>
            <a:endParaRPr lang="fr-FR" sz="2400" b="1" dirty="0">
              <a:latin typeface="Agency FB" panose="020B0503020202020204" pitchFamily="34" charset="0"/>
              <a:cs typeface="Arial-BoldItalicMT"/>
            </a:endParaRPr>
          </a:p>
          <a:p>
            <a:pPr marR="5080" algn="ctr"/>
            <a:r>
              <a:rPr lang="fr-FR" sz="2400" b="1" dirty="0">
                <a:latin typeface="Agency FB" panose="020B0503020202020204" pitchFamily="34" charset="0"/>
                <a:cs typeface="Arial-BoldItalicMT"/>
              </a:rPr>
              <a:t>www.education.gouv.fr/reussir-au-lycee</a:t>
            </a:r>
          </a:p>
          <a:p>
            <a:pPr marL="12700" marR="5080">
              <a:spcBef>
                <a:spcPts val="400"/>
              </a:spcBef>
              <a:buClr>
                <a:srgbClr val="E1000F"/>
              </a:buClr>
              <a:buFont typeface="Arial"/>
              <a:buChar char="&gt;"/>
              <a:tabLst>
                <a:tab pos="133350" algn="l"/>
              </a:tabLst>
            </a:pPr>
            <a:endParaRPr lang="fr-FR" sz="2400" b="1" u="sng" spc="-5" dirty="0">
              <a:latin typeface="Agency FB" panose="020B0503020202020204" pitchFamily="34" charset="0"/>
              <a:cs typeface="Arial"/>
            </a:endParaRPr>
          </a:p>
        </p:txBody>
      </p:sp>
      <p:pic>
        <p:nvPicPr>
          <p:cNvPr id="7" name="Image 6" descr="Une image contenant texte, personne&#10;&#10;Description générée automatiquement">
            <a:hlinkClick r:id="rId2"/>
            <a:extLst>
              <a:ext uri="{FF2B5EF4-FFF2-40B4-BE49-F238E27FC236}">
                <a16:creationId xmlns:a16="http://schemas.microsoft.com/office/drawing/2014/main" id="{E1AF2B94-D1BD-4FD4-9258-00EA8ACB8E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33"/>
          <a:stretch/>
        </p:blipFill>
        <p:spPr>
          <a:xfrm>
            <a:off x="8463434" y="3791437"/>
            <a:ext cx="2774570" cy="1902059"/>
          </a:xfrm>
          <a:prstGeom prst="rect">
            <a:avLst/>
          </a:prstGeom>
          <a:solidFill>
            <a:srgbClr val="FFD653"/>
          </a:solidFill>
        </p:spPr>
      </p:pic>
      <p:sp>
        <p:nvSpPr>
          <p:cNvPr id="8" name="Rectangle 6">
            <a:extLst>
              <a:ext uri="{FF2B5EF4-FFF2-40B4-BE49-F238E27FC236}">
                <a16:creationId xmlns:a16="http://schemas.microsoft.com/office/drawing/2014/main" id="{FEC3A9F6-B9C0-46DF-8A07-8C398826820D}"/>
              </a:ext>
            </a:extLst>
          </p:cNvPr>
          <p:cNvSpPr>
            <a:spLocks noChangeArrowheads="1"/>
          </p:cNvSpPr>
          <p:nvPr/>
        </p:nvSpPr>
        <p:spPr bwMode="auto">
          <a:xfrm>
            <a:off x="649797" y="4788633"/>
            <a:ext cx="7275003" cy="904863"/>
          </a:xfrm>
          <a:prstGeom prst="rect">
            <a:avLst/>
          </a:prstGeom>
          <a:noFill/>
          <a:ln w="28575">
            <a:solidFill>
              <a:srgbClr val="000000"/>
            </a:solidFill>
            <a:prstDash val="dash"/>
            <a:miter lim="800000"/>
            <a:headEnd/>
            <a:tailEnd/>
          </a:ln>
        </p:spPr>
        <p:txBody>
          <a:bodyPr wrap="square">
            <a:spAutoFit/>
          </a:bodyPr>
          <a:lstStyle>
            <a:lvl1pPr defTabSz="45720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itchFamily="2" charset="0"/>
                <a:cs typeface="Arial" panose="020B0604020202020204" pitchFamily="34" charset="0"/>
              </a:defRPr>
            </a:lvl1pPr>
            <a:lvl2pPr marL="742950" indent="-285750" defTabSz="457200">
              <a:spcBef>
                <a:spcPct val="20000"/>
              </a:spcBef>
              <a:buClr>
                <a:schemeClr val="bg2"/>
              </a:buClr>
              <a:buFont typeface="Arial Italic"/>
              <a:buChar char="■"/>
              <a:defRPr sz="1300">
                <a:solidFill>
                  <a:schemeClr val="tx1"/>
                </a:solidFill>
                <a:latin typeface="Arial" panose="020B0604020202020204" pitchFamily="34" charset="0"/>
                <a:ea typeface="Roboto" pitchFamily="2" charset="0"/>
                <a:cs typeface="Arial" panose="020B0604020202020204" pitchFamily="34" charset="0"/>
              </a:defRPr>
            </a:lvl2pPr>
            <a:lvl3pPr marL="1143000" indent="-228600" defTabSz="457200">
              <a:spcBef>
                <a:spcPct val="20000"/>
              </a:spcBef>
              <a:buFont typeface="Arial" panose="020B0604020202020204" pitchFamily="34" charset="0"/>
              <a:defRPr sz="1300">
                <a:solidFill>
                  <a:schemeClr val="tx1"/>
                </a:solidFill>
                <a:latin typeface="Arial" panose="020B0604020202020204" pitchFamily="34" charset="0"/>
                <a:ea typeface="Roboto" pitchFamily="2" charset="0"/>
                <a:cs typeface="Arial" panose="020B0604020202020204" pitchFamily="34" charset="0"/>
              </a:defRPr>
            </a:lvl3pPr>
            <a:lvl4pPr marL="1600200" indent="-228600" defTabSz="45720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itchFamily="2" charset="0"/>
                <a:cs typeface="Arial" panose="020B0604020202020204" pitchFamily="34" charset="0"/>
              </a:defRPr>
            </a:lvl4pPr>
            <a:lvl5pPr marL="2057400" indent="-228600" defTabSz="457200">
              <a:spcBef>
                <a:spcPct val="20000"/>
              </a:spcBef>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9pPr>
          </a:lstStyle>
          <a:p>
            <a:pPr algn="ctr" eaLnBrk="1" hangingPunct="1">
              <a:buClr>
                <a:srgbClr val="EE7444"/>
              </a:buClr>
              <a:buFontTx/>
              <a:buNone/>
            </a:pPr>
            <a:r>
              <a:rPr lang="fr-FR" altLang="fr-FR" sz="2400" b="1" dirty="0">
                <a:solidFill>
                  <a:srgbClr val="FF0000"/>
                </a:solidFill>
                <a:latin typeface="Agency FB" panose="020B0503020202020204" pitchFamily="34" charset="0"/>
              </a:rPr>
              <a:t>En Première</a:t>
            </a:r>
            <a:r>
              <a:rPr lang="fr-FR" altLang="fr-FR" sz="2400" b="1" dirty="0">
                <a:solidFill>
                  <a:srgbClr val="000000"/>
                </a:solidFill>
                <a:latin typeface="Agency FB" panose="020B0503020202020204" pitchFamily="34" charset="0"/>
              </a:rPr>
              <a:t>, les élèves choisissent 3 enseignements de spécialité. </a:t>
            </a:r>
          </a:p>
          <a:p>
            <a:pPr algn="ctr" eaLnBrk="1" hangingPunct="1">
              <a:buClr>
                <a:srgbClr val="EE7444"/>
              </a:buClr>
              <a:buFontTx/>
              <a:buNone/>
            </a:pPr>
            <a:r>
              <a:rPr lang="fr-FR" altLang="fr-FR" sz="2400" b="1" dirty="0">
                <a:solidFill>
                  <a:srgbClr val="FF0000"/>
                </a:solidFill>
                <a:latin typeface="Agency FB" panose="020B0503020202020204" pitchFamily="34" charset="0"/>
              </a:rPr>
              <a:t>En terminale</a:t>
            </a:r>
            <a:r>
              <a:rPr lang="fr-FR" altLang="fr-FR" sz="2400" b="1" dirty="0">
                <a:solidFill>
                  <a:srgbClr val="000000"/>
                </a:solidFill>
                <a:latin typeface="Agency FB" panose="020B0503020202020204" pitchFamily="34" charset="0"/>
              </a:rPr>
              <a:t>, ils gardent 2 enseignements de spécialité sur les 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BD223261-5959-405C-8BA5-7CEB2D84369B}"/>
              </a:ext>
            </a:extLst>
          </p:cNvPr>
          <p:cNvSpPr>
            <a:spLocks noGrp="1"/>
          </p:cNvSpPr>
          <p:nvPr>
            <p:ph type="title"/>
          </p:nvPr>
        </p:nvSpPr>
        <p:spPr>
          <a:xfrm>
            <a:off x="839107" y="206341"/>
            <a:ext cx="10160001" cy="745917"/>
          </a:xfr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vert="horz" lIns="90000" tIns="45000" rIns="90000" bIns="45000" rtlCol="0" anchor="ctr">
            <a:normAutofit/>
          </a:bodyPr>
          <a:lstStyle/>
          <a:p>
            <a:pPr algn="ctr">
              <a:lnSpc>
                <a:spcPct val="100000"/>
              </a:lnSpc>
            </a:pPr>
            <a:r>
              <a:rPr lang="fr-FR" sz="3600" b="1" spc="-1" dirty="0">
                <a:solidFill>
                  <a:srgbClr val="000000"/>
                </a:solidFill>
                <a:uFill>
                  <a:solidFill>
                    <a:srgbClr val="FFFFFF"/>
                  </a:solidFill>
                </a:uFill>
                <a:latin typeface="Agency FB"/>
                <a:ea typeface="+mn-ea"/>
                <a:cs typeface="+mn-cs"/>
              </a:rPr>
              <a:t>La voie générale en </a:t>
            </a:r>
            <a:r>
              <a:rPr lang="fr-FR" sz="3600" b="1" spc="-1" dirty="0">
                <a:solidFill>
                  <a:srgbClr val="000000"/>
                </a:solidFill>
                <a:uFill>
                  <a:solidFill>
                    <a:srgbClr val="FFFFFF"/>
                  </a:solidFill>
                </a:uFill>
                <a:latin typeface="Agency FB"/>
              </a:rPr>
              <a:t>Premiè</a:t>
            </a:r>
            <a:r>
              <a:rPr lang="fr-FR" sz="3600" b="1" spc="-1" dirty="0">
                <a:solidFill>
                  <a:srgbClr val="000000"/>
                </a:solidFill>
                <a:uFill>
                  <a:solidFill>
                    <a:srgbClr val="FFFFFF"/>
                  </a:solidFill>
                </a:uFill>
                <a:latin typeface="Agency FB"/>
                <a:ea typeface="+mn-ea"/>
                <a:cs typeface="+mn-cs"/>
              </a:rPr>
              <a:t>re et Terminale</a:t>
            </a:r>
          </a:p>
        </p:txBody>
      </p:sp>
      <p:sp>
        <p:nvSpPr>
          <p:cNvPr id="4" name="ZoneTexte 3">
            <a:extLst>
              <a:ext uri="{FF2B5EF4-FFF2-40B4-BE49-F238E27FC236}">
                <a16:creationId xmlns:a16="http://schemas.microsoft.com/office/drawing/2014/main" id="{7C5AADC4-1B12-4BBC-BE83-C0ECBDA938F0}"/>
              </a:ext>
            </a:extLst>
          </p:cNvPr>
          <p:cNvSpPr txBox="1"/>
          <p:nvPr/>
        </p:nvSpPr>
        <p:spPr>
          <a:xfrm>
            <a:off x="297543" y="3558896"/>
            <a:ext cx="5428342" cy="2985433"/>
          </a:xfrm>
          <a:prstGeom prst="rect">
            <a:avLst/>
          </a:prstGeom>
          <a:noFill/>
          <a:ln w="28575">
            <a:solidFill>
              <a:schemeClr val="tx1"/>
            </a:solidFill>
            <a:prstDash val="lgDash"/>
          </a:ln>
        </p:spPr>
        <p:txBody>
          <a:bodyPr wrap="square">
            <a:spAutoFit/>
          </a:bodyPr>
          <a:lstStyle>
            <a:defPPr>
              <a:defRPr lang="fr-FR"/>
            </a:defPPr>
            <a:lvl1pPr marL="177800" lvl="0" indent="-177800" algn="ctr" defTabSz="457200">
              <a:spcBef>
                <a:spcPct val="20000"/>
              </a:spcBef>
              <a:buClr>
                <a:srgbClr val="EE7444"/>
              </a:buClr>
              <a:buSzPct val="100000"/>
              <a:defRPr sz="2000" b="1">
                <a:solidFill>
                  <a:prstClr val="black"/>
                </a:solidFill>
                <a:latin typeface="Agency FB" panose="020B0503020202020204" pitchFamily="34" charset="0"/>
                <a:ea typeface="Roboto" panose="02000000000000000000" pitchFamily="2" charset="0"/>
                <a:cs typeface="Arial" panose="020B0604020202020204" pitchFamily="34" charset="0"/>
              </a:defRPr>
            </a:lvl1pPr>
            <a:lvl2pPr marL="177800" lvl="1" indent="-177800" defTabSz="457200">
              <a:spcBef>
                <a:spcPct val="20000"/>
              </a:spcBef>
              <a:buClr>
                <a:srgbClr val="EE7444"/>
              </a:buClr>
              <a:buSzPct val="100000"/>
              <a:buFont typeface="Wingdings" panose="05000000000000000000" pitchFamily="2" charset="2"/>
              <a:buChar char="§"/>
              <a:defRPr sz="2000">
                <a:solidFill>
                  <a:prstClr val="black"/>
                </a:solidFill>
                <a:latin typeface="Agency FB" panose="020B0503020202020204" pitchFamily="34" charset="0"/>
                <a:ea typeface="Roboto" panose="02000000000000000000" pitchFamily="2" charset="0"/>
                <a:cs typeface="Arial" panose="020B0604020202020204" pitchFamily="34" charset="0"/>
              </a:defRPr>
            </a:lvl2pPr>
          </a:lstStyle>
          <a:p>
            <a:r>
              <a:rPr lang="fr-FR" u="sng" dirty="0">
                <a:highlight>
                  <a:srgbClr val="FFFF00"/>
                </a:highlight>
              </a:rPr>
              <a:t>Tous les élèves suivent des enseignements communs </a:t>
            </a:r>
            <a:r>
              <a:rPr lang="fr-FR" dirty="0"/>
              <a:t>:</a:t>
            </a:r>
          </a:p>
          <a:p>
            <a:pPr lvl="1"/>
            <a:r>
              <a:rPr lang="fr-FR" b="1" dirty="0"/>
              <a:t>Français en 1</a:t>
            </a:r>
            <a:r>
              <a:rPr lang="fr-FR" b="1" baseline="30000" dirty="0"/>
              <a:t>ère</a:t>
            </a:r>
            <a:r>
              <a:rPr lang="fr-FR" b="1" dirty="0"/>
              <a:t>  </a:t>
            </a:r>
          </a:p>
          <a:p>
            <a:pPr lvl="1"/>
            <a:r>
              <a:rPr lang="fr-FR" b="1" dirty="0"/>
              <a:t>Philosophie en Terminale</a:t>
            </a:r>
          </a:p>
          <a:p>
            <a:pPr lvl="1"/>
            <a:r>
              <a:rPr lang="fr-FR" b="1" dirty="0"/>
              <a:t>Histoire – géographie</a:t>
            </a:r>
          </a:p>
          <a:p>
            <a:pPr lvl="1"/>
            <a:r>
              <a:rPr lang="fr-FR" b="1" dirty="0"/>
              <a:t>Enseignement moral et civique</a:t>
            </a:r>
          </a:p>
          <a:p>
            <a:pPr lvl="1"/>
            <a:r>
              <a:rPr lang="fr-FR" b="1" dirty="0"/>
              <a:t>Langue vivante A et langue vivante B</a:t>
            </a:r>
          </a:p>
          <a:p>
            <a:pPr lvl="1"/>
            <a:r>
              <a:rPr lang="fr-FR" b="1" dirty="0"/>
              <a:t>Education physique et sportive</a:t>
            </a:r>
          </a:p>
          <a:p>
            <a:pPr lvl="1"/>
            <a:r>
              <a:rPr lang="fr-FR" b="1" dirty="0"/>
              <a:t>Enseignement scientifique + Maths si pas pris en EDS</a:t>
            </a:r>
          </a:p>
        </p:txBody>
      </p:sp>
      <p:sp>
        <p:nvSpPr>
          <p:cNvPr id="5" name="ZoneTexte 4">
            <a:extLst>
              <a:ext uri="{FF2B5EF4-FFF2-40B4-BE49-F238E27FC236}">
                <a16:creationId xmlns:a16="http://schemas.microsoft.com/office/drawing/2014/main" id="{6C3B0FAB-BFCC-4522-BE0E-4A5C0F1643EB}"/>
              </a:ext>
            </a:extLst>
          </p:cNvPr>
          <p:cNvSpPr txBox="1"/>
          <p:nvPr/>
        </p:nvSpPr>
        <p:spPr>
          <a:xfrm>
            <a:off x="5919107" y="1342905"/>
            <a:ext cx="5735638" cy="5201424"/>
          </a:xfrm>
          <a:prstGeom prst="rect">
            <a:avLst/>
          </a:prstGeom>
          <a:noFill/>
          <a:ln w="28575">
            <a:solidFill>
              <a:schemeClr val="tx1"/>
            </a:solidFill>
            <a:prstDash val="lgDash"/>
          </a:ln>
        </p:spPr>
        <p:txBody>
          <a:bodyPr wrap="square">
            <a:spAutoFit/>
          </a:bodyPr>
          <a:lstStyle>
            <a:defPPr>
              <a:defRPr lang="fr-FR"/>
            </a:defPPr>
            <a:lvl1pPr lvl="0" algn="ctr" defTabSz="457200">
              <a:spcBef>
                <a:spcPct val="20000"/>
              </a:spcBef>
              <a:buClr>
                <a:srgbClr val="EE7444"/>
              </a:buClr>
              <a:buSzPct val="100000"/>
              <a:defRPr sz="2000" b="1">
                <a:solidFill>
                  <a:prstClr val="black"/>
                </a:solidFill>
                <a:latin typeface="Agency FB" panose="020B0503020202020204" pitchFamily="34" charset="0"/>
                <a:ea typeface="Roboto" panose="02000000000000000000" pitchFamily="2" charset="0"/>
                <a:cs typeface="Arial" panose="020B0604020202020204" pitchFamily="34" charset="0"/>
              </a:defRPr>
            </a:lvl1pPr>
            <a:lvl2pPr marL="177800" lvl="1" indent="-177800" defTabSz="457200">
              <a:spcBef>
                <a:spcPct val="20000"/>
              </a:spcBef>
              <a:buClr>
                <a:srgbClr val="EE7444"/>
              </a:buClr>
              <a:buSzPct val="100000"/>
              <a:buFont typeface="Wingdings" panose="05000000000000000000" pitchFamily="2" charset="2"/>
              <a:buChar char="§"/>
              <a:defRPr sz="2000">
                <a:solidFill>
                  <a:prstClr val="black"/>
                </a:solidFill>
                <a:latin typeface="Agency FB" panose="020B0503020202020204" pitchFamily="34" charset="0"/>
                <a:ea typeface="Roboto" panose="02000000000000000000" pitchFamily="2" charset="0"/>
                <a:cs typeface="Arial" panose="020B0604020202020204" pitchFamily="34" charset="0"/>
              </a:defRPr>
            </a:lvl2pPr>
          </a:lstStyle>
          <a:p>
            <a:r>
              <a:rPr lang="fr-FR" u="sng" dirty="0">
                <a:highlight>
                  <a:srgbClr val="FFFF00"/>
                </a:highlight>
              </a:rPr>
              <a:t>Les élèves suivent des enseignements de spécialité (EDS) </a:t>
            </a:r>
          </a:p>
          <a:p>
            <a:pPr lvl="1"/>
            <a:r>
              <a:rPr lang="fr-FR" b="1" dirty="0"/>
              <a:t>Arts</a:t>
            </a:r>
          </a:p>
          <a:p>
            <a:pPr lvl="1"/>
            <a:r>
              <a:rPr lang="fr-FR" b="1" dirty="0"/>
              <a:t>Education physique, pratiques et cultures sportives</a:t>
            </a:r>
          </a:p>
          <a:p>
            <a:pPr lvl="1"/>
            <a:r>
              <a:rPr lang="fr-FR" b="1" dirty="0"/>
              <a:t>Humanités, littérature et philosophie</a:t>
            </a:r>
          </a:p>
          <a:p>
            <a:pPr lvl="1"/>
            <a:r>
              <a:rPr lang="fr-FR" b="1" dirty="0"/>
              <a:t>Littérature et langues et cultures de l’Antiquité</a:t>
            </a:r>
          </a:p>
          <a:p>
            <a:pPr lvl="1"/>
            <a:r>
              <a:rPr lang="fr-FR" b="1" dirty="0"/>
              <a:t>Langues, littératures et cultures étrangères et régionales</a:t>
            </a:r>
          </a:p>
          <a:p>
            <a:pPr lvl="1"/>
            <a:r>
              <a:rPr lang="fr-FR" b="1" dirty="0"/>
              <a:t>Histoire-géographie, géopolitique et sciences politiques</a:t>
            </a:r>
          </a:p>
          <a:p>
            <a:pPr lvl="1"/>
            <a:r>
              <a:rPr lang="fr-FR" b="1" dirty="0"/>
              <a:t>Sciences économiques et sociales</a:t>
            </a:r>
          </a:p>
          <a:p>
            <a:pPr lvl="1"/>
            <a:r>
              <a:rPr lang="fr-FR" b="1" dirty="0"/>
              <a:t>Mathématiques</a:t>
            </a:r>
          </a:p>
          <a:p>
            <a:pPr lvl="1"/>
            <a:r>
              <a:rPr lang="fr-FR" b="1" dirty="0"/>
              <a:t>Physique-chimie</a:t>
            </a:r>
          </a:p>
          <a:p>
            <a:pPr lvl="1"/>
            <a:r>
              <a:rPr lang="fr-FR" b="1" dirty="0"/>
              <a:t>Sciences de la vie et de la Terre</a:t>
            </a:r>
          </a:p>
          <a:p>
            <a:pPr lvl="1"/>
            <a:r>
              <a:rPr lang="fr-FR" b="1" dirty="0"/>
              <a:t>Numérique et sciences informatiques</a:t>
            </a:r>
          </a:p>
          <a:p>
            <a:pPr lvl="1"/>
            <a:r>
              <a:rPr lang="fr-FR" b="1" dirty="0"/>
              <a:t>Sciences de l’ingénieur</a:t>
            </a:r>
          </a:p>
          <a:p>
            <a:pPr lvl="1"/>
            <a:r>
              <a:rPr lang="fr-FR" b="1" i="1" dirty="0"/>
              <a:t>Biologie-écologie (lycées agricoles)</a:t>
            </a:r>
          </a:p>
        </p:txBody>
      </p:sp>
      <p:sp>
        <p:nvSpPr>
          <p:cNvPr id="7" name="Rectangle 6">
            <a:extLst>
              <a:ext uri="{FF2B5EF4-FFF2-40B4-BE49-F238E27FC236}">
                <a16:creationId xmlns:a16="http://schemas.microsoft.com/office/drawing/2014/main" id="{3E7027E5-789D-4B9D-B00A-A540678D74CF}"/>
              </a:ext>
            </a:extLst>
          </p:cNvPr>
          <p:cNvSpPr>
            <a:spLocks noChangeArrowheads="1"/>
          </p:cNvSpPr>
          <p:nvPr/>
        </p:nvSpPr>
        <p:spPr bwMode="auto">
          <a:xfrm>
            <a:off x="362857" y="1367560"/>
            <a:ext cx="5297714" cy="1384995"/>
          </a:xfrm>
          <a:prstGeom prst="rect">
            <a:avLst/>
          </a:prstGeom>
          <a:noFill/>
          <a:ln w="28575">
            <a:solidFill>
              <a:srgbClr val="000000"/>
            </a:solidFill>
            <a:prstDash val="dash"/>
            <a:miter lim="800000"/>
            <a:headEnd/>
            <a:tailEnd/>
          </a:ln>
        </p:spPr>
        <p:txBody>
          <a:bodyPr wrap="square">
            <a:spAutoFit/>
          </a:bodyPr>
          <a:lstStyle>
            <a:lvl1pPr defTabSz="45720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itchFamily="2" charset="0"/>
                <a:cs typeface="Arial" panose="020B0604020202020204" pitchFamily="34" charset="0"/>
              </a:defRPr>
            </a:lvl1pPr>
            <a:lvl2pPr marL="742950" indent="-285750" defTabSz="457200">
              <a:spcBef>
                <a:spcPct val="20000"/>
              </a:spcBef>
              <a:buClr>
                <a:schemeClr val="bg2"/>
              </a:buClr>
              <a:buFont typeface="Arial Italic"/>
              <a:buChar char="■"/>
              <a:defRPr sz="1300">
                <a:solidFill>
                  <a:schemeClr val="tx1"/>
                </a:solidFill>
                <a:latin typeface="Arial" panose="020B0604020202020204" pitchFamily="34" charset="0"/>
                <a:ea typeface="Roboto" pitchFamily="2" charset="0"/>
                <a:cs typeface="Arial" panose="020B0604020202020204" pitchFamily="34" charset="0"/>
              </a:defRPr>
            </a:lvl2pPr>
            <a:lvl3pPr marL="1143000" indent="-228600" defTabSz="457200">
              <a:spcBef>
                <a:spcPct val="20000"/>
              </a:spcBef>
              <a:buFont typeface="Arial" panose="020B0604020202020204" pitchFamily="34" charset="0"/>
              <a:defRPr sz="1300">
                <a:solidFill>
                  <a:schemeClr val="tx1"/>
                </a:solidFill>
                <a:latin typeface="Arial" panose="020B0604020202020204" pitchFamily="34" charset="0"/>
                <a:ea typeface="Roboto" pitchFamily="2" charset="0"/>
                <a:cs typeface="Arial" panose="020B0604020202020204" pitchFamily="34" charset="0"/>
              </a:defRPr>
            </a:lvl3pPr>
            <a:lvl4pPr marL="1600200" indent="-228600" defTabSz="45720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itchFamily="2" charset="0"/>
                <a:cs typeface="Arial" panose="020B0604020202020204" pitchFamily="34" charset="0"/>
              </a:defRPr>
            </a:lvl4pPr>
            <a:lvl5pPr marL="2057400" indent="-228600" defTabSz="457200">
              <a:spcBef>
                <a:spcPct val="20000"/>
              </a:spcBef>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9pPr>
          </a:lstStyle>
          <a:p>
            <a:pPr algn="ctr" eaLnBrk="1" hangingPunct="1">
              <a:buClr>
                <a:srgbClr val="EE7444"/>
              </a:buClr>
              <a:buFontTx/>
              <a:buNone/>
            </a:pPr>
            <a:r>
              <a:rPr lang="fr-FR" altLang="fr-FR" sz="2000" b="1" dirty="0">
                <a:solidFill>
                  <a:srgbClr val="FF0000"/>
                </a:solidFill>
                <a:latin typeface="Agency FB" panose="020B0503020202020204" pitchFamily="34" charset="0"/>
              </a:rPr>
              <a:t>En première, 3 enseignements de spécialité (EDS) de 4 heures chacun. </a:t>
            </a:r>
          </a:p>
          <a:p>
            <a:pPr algn="ctr" eaLnBrk="1" hangingPunct="1">
              <a:buClr>
                <a:srgbClr val="EE7444"/>
              </a:buClr>
              <a:buFontTx/>
              <a:buNone/>
            </a:pPr>
            <a:r>
              <a:rPr lang="fr-FR" altLang="fr-FR" sz="2000" b="1" dirty="0">
                <a:solidFill>
                  <a:srgbClr val="FF0000"/>
                </a:solidFill>
                <a:latin typeface="Agency FB" panose="020B0503020202020204" pitchFamily="34" charset="0"/>
              </a:rPr>
              <a:t>En terminale, 2 enseignements de spécialité (EDS) de 6 heures chacun</a:t>
            </a:r>
          </a:p>
        </p:txBody>
      </p:sp>
    </p:spTree>
    <p:extLst>
      <p:ext uri="{BB962C8B-B14F-4D97-AF65-F5344CB8AC3E}">
        <p14:creationId xmlns:p14="http://schemas.microsoft.com/office/powerpoint/2010/main" val="75522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580035" y="1267667"/>
            <a:ext cx="5167621" cy="3347070"/>
          </a:xfrm>
          <a:prstGeom prst="rect">
            <a:avLst/>
          </a:prstGeom>
          <a:noFill/>
          <a:ln w="28575">
            <a:solidFill>
              <a:schemeClr val="tx1"/>
            </a:solidFill>
            <a:prstDash val="lgDash"/>
          </a:ln>
        </p:spPr>
        <p:txBody>
          <a:bodyPr vert="horz" wrap="square" lIns="0" tIns="12700" rIns="0" bIns="0" rtlCol="0">
            <a:spAutoFit/>
          </a:bodyPr>
          <a:lstStyle/>
          <a:p>
            <a:pPr marL="354965" indent="-342900">
              <a:lnSpc>
                <a:spcPts val="2110"/>
              </a:lnSpc>
              <a:spcBef>
                <a:spcPts val="100"/>
              </a:spcBef>
              <a:buClr>
                <a:srgbClr val="E1000F"/>
              </a:buClr>
              <a:buFont typeface="Arial" panose="020B0604020202020204" pitchFamily="34" charset="0"/>
              <a:buChar char="•"/>
              <a:tabLst>
                <a:tab pos="210185" algn="l"/>
              </a:tabLst>
            </a:pPr>
            <a:endParaRPr lang="fr-FR" sz="2400" b="1" dirty="0">
              <a:latin typeface="Agency FB" panose="020B0503020202020204" pitchFamily="34" charset="0"/>
              <a:cs typeface="Arial"/>
            </a:endParaRPr>
          </a:p>
          <a:p>
            <a:pPr marL="354965" indent="-342900">
              <a:lnSpc>
                <a:spcPts val="2110"/>
              </a:lnSpc>
              <a:spcBef>
                <a:spcPts val="100"/>
              </a:spcBef>
              <a:buClr>
                <a:srgbClr val="E1000F"/>
              </a:buClr>
              <a:buFont typeface="Arial" panose="020B0604020202020204" pitchFamily="34" charset="0"/>
              <a:buChar char="•"/>
              <a:tabLst>
                <a:tab pos="210185" algn="l"/>
              </a:tabLst>
            </a:pPr>
            <a:r>
              <a:rPr lang="fr-FR" sz="2400" b="1" dirty="0">
                <a:latin typeface="Agency FB" panose="020B0503020202020204" pitchFamily="34" charset="0"/>
                <a:cs typeface="Arial"/>
              </a:rPr>
              <a:t>Enseignement</a:t>
            </a:r>
            <a:r>
              <a:rPr lang="fr-FR" sz="2400" b="1" spc="-135" dirty="0">
                <a:latin typeface="Agency FB" panose="020B0503020202020204" pitchFamily="34" charset="0"/>
                <a:cs typeface="Arial"/>
              </a:rPr>
              <a:t> </a:t>
            </a:r>
            <a:r>
              <a:rPr lang="fr-FR" sz="2400" b="1" dirty="0">
                <a:latin typeface="Agency FB" panose="020B0503020202020204" pitchFamily="34" charset="0"/>
                <a:cs typeface="Arial"/>
              </a:rPr>
              <a:t>appliqué</a:t>
            </a:r>
          </a:p>
          <a:p>
            <a:pPr marL="354965" indent="-342900">
              <a:lnSpc>
                <a:spcPts val="2110"/>
              </a:lnSpc>
              <a:spcBef>
                <a:spcPts val="100"/>
              </a:spcBef>
              <a:buClr>
                <a:srgbClr val="E1000F"/>
              </a:buClr>
              <a:buFont typeface="Arial" panose="020B0604020202020204" pitchFamily="34" charset="0"/>
              <a:buChar char="•"/>
              <a:tabLst>
                <a:tab pos="210185" algn="l"/>
              </a:tabLst>
            </a:pPr>
            <a:endParaRPr lang="fr-FR" sz="2400" b="1" dirty="0">
              <a:latin typeface="Agency FB" panose="020B0503020202020204" pitchFamily="34" charset="0"/>
              <a:cs typeface="Arial"/>
            </a:endParaRPr>
          </a:p>
          <a:p>
            <a:pPr marL="584200" lvl="1" indent="-342900">
              <a:lnSpc>
                <a:spcPts val="1510"/>
              </a:lnSpc>
              <a:buClr>
                <a:srgbClr val="000000"/>
              </a:buClr>
              <a:buFont typeface="Arial" panose="020B0604020202020204" pitchFamily="34" charset="0"/>
              <a:buChar char="•"/>
              <a:tabLst>
                <a:tab pos="384810" algn="l"/>
              </a:tabLst>
            </a:pPr>
            <a:r>
              <a:rPr lang="fr-FR" sz="2400" b="1" i="1" spc="-20" dirty="0">
                <a:solidFill>
                  <a:srgbClr val="E1000F"/>
                </a:solidFill>
                <a:latin typeface="Agency FB" panose="020B0503020202020204" pitchFamily="34" charset="0"/>
                <a:cs typeface="Arial-BoldItalicMT"/>
              </a:rPr>
              <a:t>Observation</a:t>
            </a:r>
            <a:r>
              <a:rPr lang="fr-FR" sz="2400" b="1" i="1" spc="345" dirty="0">
                <a:solidFill>
                  <a:srgbClr val="E1000F"/>
                </a:solidFill>
                <a:latin typeface="Agency FB" panose="020B0503020202020204" pitchFamily="34" charset="0"/>
                <a:cs typeface="Arial-BoldItalicMT"/>
              </a:rPr>
              <a:t> </a:t>
            </a:r>
            <a:r>
              <a:rPr lang="fr-FR" sz="2400" b="1" i="1" dirty="0">
                <a:latin typeface="Agency FB" panose="020B0503020202020204" pitchFamily="34" charset="0"/>
                <a:cs typeface="Arial-BoldItalicMT"/>
              </a:rPr>
              <a:t>&gt; </a:t>
            </a:r>
            <a:r>
              <a:rPr lang="fr-FR" sz="2400" b="1" i="1" spc="-15" dirty="0">
                <a:solidFill>
                  <a:srgbClr val="E1000F"/>
                </a:solidFill>
                <a:latin typeface="Agency FB" panose="020B0503020202020204" pitchFamily="34" charset="0"/>
                <a:cs typeface="Arial-BoldItalicMT"/>
              </a:rPr>
              <a:t>expérimentation</a:t>
            </a:r>
            <a:r>
              <a:rPr lang="fr-FR" sz="2400" b="1" i="1" spc="-10" dirty="0">
                <a:solidFill>
                  <a:srgbClr val="E1000F"/>
                </a:solidFill>
                <a:latin typeface="Agency FB" panose="020B0503020202020204" pitchFamily="34" charset="0"/>
                <a:cs typeface="Arial-BoldItalicMT"/>
              </a:rPr>
              <a:t> </a:t>
            </a:r>
            <a:r>
              <a:rPr lang="fr-FR" sz="2400" b="1" i="1" dirty="0">
                <a:latin typeface="Agency FB" panose="020B0503020202020204" pitchFamily="34" charset="0"/>
                <a:cs typeface="Arial-BoldItalicMT"/>
              </a:rPr>
              <a:t>&gt;</a:t>
            </a:r>
            <a:r>
              <a:rPr lang="fr-FR" sz="2400" b="1" i="1" spc="-50" dirty="0">
                <a:latin typeface="Agency FB" panose="020B0503020202020204" pitchFamily="34" charset="0"/>
                <a:cs typeface="Arial-BoldItalicMT"/>
              </a:rPr>
              <a:t> </a:t>
            </a:r>
            <a:r>
              <a:rPr lang="fr-FR" sz="2400" b="1" i="1" spc="-15" dirty="0">
                <a:solidFill>
                  <a:srgbClr val="E1000F"/>
                </a:solidFill>
                <a:latin typeface="Agency FB" panose="020B0503020202020204" pitchFamily="34" charset="0"/>
                <a:cs typeface="Arial-BoldItalicMT"/>
              </a:rPr>
              <a:t>application</a:t>
            </a:r>
            <a:endParaRPr lang="fr-FR" sz="2400" b="1" dirty="0">
              <a:latin typeface="Agency FB" panose="020B0503020202020204" pitchFamily="34" charset="0"/>
              <a:cs typeface="Arial-BoldItalicMT"/>
            </a:endParaRPr>
          </a:p>
          <a:p>
            <a:pPr marL="354965" indent="-342900">
              <a:spcBef>
                <a:spcPts val="600"/>
              </a:spcBef>
              <a:buClr>
                <a:srgbClr val="E1000F"/>
              </a:buClr>
              <a:buFont typeface="Arial" panose="020B0604020202020204" pitchFamily="34" charset="0"/>
              <a:buChar char="•"/>
              <a:tabLst>
                <a:tab pos="200660" algn="l"/>
              </a:tabLst>
            </a:pPr>
            <a:r>
              <a:rPr lang="fr-FR" sz="2400" b="1" spc="-40" dirty="0">
                <a:latin typeface="Agency FB" panose="020B0503020202020204" pitchFamily="34" charset="0"/>
                <a:cs typeface="Arial"/>
              </a:rPr>
              <a:t>Tr</a:t>
            </a:r>
            <a:r>
              <a:rPr lang="fr-FR" sz="2400" b="1" spc="-170" dirty="0">
                <a:latin typeface="Agency FB" panose="020B0503020202020204" pitchFamily="34" charset="0"/>
                <a:cs typeface="Arial"/>
              </a:rPr>
              <a:t>av</a:t>
            </a:r>
            <a:r>
              <a:rPr lang="fr-FR" sz="2400" b="1" spc="-40" dirty="0">
                <a:latin typeface="Agency FB" panose="020B0503020202020204" pitchFamily="34" charset="0"/>
                <a:cs typeface="Arial"/>
              </a:rPr>
              <a:t>ai</a:t>
            </a:r>
            <a:r>
              <a:rPr lang="fr-FR" sz="2400" b="1" dirty="0">
                <a:latin typeface="Agency FB" panose="020B0503020202020204" pitchFamily="34" charset="0"/>
                <a:cs typeface="Arial"/>
              </a:rPr>
              <a:t>l</a:t>
            </a:r>
            <a:r>
              <a:rPr lang="fr-FR" sz="2400" b="1" spc="-140" dirty="0">
                <a:latin typeface="Agency FB" panose="020B0503020202020204" pitchFamily="34" charset="0"/>
                <a:cs typeface="Arial"/>
              </a:rPr>
              <a:t> </a:t>
            </a:r>
            <a:r>
              <a:rPr lang="fr-FR" sz="2400" b="1" spc="-40" dirty="0">
                <a:latin typeface="Agency FB" panose="020B0503020202020204" pitchFamily="34" charset="0"/>
                <a:cs typeface="Arial"/>
              </a:rPr>
              <a:t>e</a:t>
            </a:r>
            <a:r>
              <a:rPr lang="fr-FR" sz="2400" b="1" dirty="0">
                <a:latin typeface="Agency FB" panose="020B0503020202020204" pitchFamily="34" charset="0"/>
                <a:cs typeface="Arial"/>
              </a:rPr>
              <a:t>n</a:t>
            </a:r>
            <a:r>
              <a:rPr lang="fr-FR" sz="2400" b="1" spc="-75" dirty="0">
                <a:latin typeface="Agency FB" panose="020B0503020202020204" pitchFamily="34" charset="0"/>
                <a:cs typeface="Arial"/>
              </a:rPr>
              <a:t> </a:t>
            </a:r>
            <a:r>
              <a:rPr lang="fr-FR" sz="2400" b="1" spc="-40" dirty="0">
                <a:latin typeface="Agency FB" panose="020B0503020202020204" pitchFamily="34" charset="0"/>
                <a:cs typeface="Arial"/>
              </a:rPr>
              <a:t>group</a:t>
            </a:r>
            <a:r>
              <a:rPr lang="fr-FR" sz="2400" b="1" dirty="0">
                <a:latin typeface="Agency FB" panose="020B0503020202020204" pitchFamily="34" charset="0"/>
                <a:cs typeface="Arial"/>
              </a:rPr>
              <a:t>e</a:t>
            </a:r>
            <a:r>
              <a:rPr lang="fr-FR" sz="2400" b="1" spc="-75" dirty="0">
                <a:latin typeface="Agency FB" panose="020B0503020202020204" pitchFamily="34" charset="0"/>
                <a:cs typeface="Arial"/>
              </a:rPr>
              <a:t> </a:t>
            </a:r>
            <a:r>
              <a:rPr lang="fr-FR" sz="2400" b="1" spc="-40" dirty="0">
                <a:latin typeface="Agency FB" panose="020B0503020202020204" pitchFamily="34" charset="0"/>
                <a:cs typeface="Arial"/>
              </a:rPr>
              <a:t>e</a:t>
            </a:r>
            <a:r>
              <a:rPr lang="fr-FR" sz="2400" b="1" dirty="0">
                <a:latin typeface="Agency FB" panose="020B0503020202020204" pitchFamily="34" charset="0"/>
                <a:cs typeface="Arial"/>
              </a:rPr>
              <a:t>t</a:t>
            </a:r>
            <a:r>
              <a:rPr lang="fr-FR" sz="2400" b="1" spc="-105" dirty="0">
                <a:latin typeface="Agency FB" panose="020B0503020202020204" pitchFamily="34" charset="0"/>
                <a:cs typeface="Arial"/>
              </a:rPr>
              <a:t> </a:t>
            </a:r>
            <a:r>
              <a:rPr lang="fr-FR" sz="2400" b="1" spc="-40" dirty="0">
                <a:latin typeface="Agency FB" panose="020B0503020202020204" pitchFamily="34" charset="0"/>
                <a:cs typeface="Arial"/>
              </a:rPr>
              <a:t>e</a:t>
            </a:r>
            <a:r>
              <a:rPr lang="fr-FR" sz="2400" b="1" dirty="0">
                <a:latin typeface="Agency FB" panose="020B0503020202020204" pitchFamily="34" charset="0"/>
                <a:cs typeface="Arial"/>
              </a:rPr>
              <a:t>n</a:t>
            </a:r>
            <a:r>
              <a:rPr lang="fr-FR" sz="2400" b="1" spc="-175" dirty="0">
                <a:latin typeface="Agency FB" panose="020B0503020202020204" pitchFamily="34" charset="0"/>
                <a:cs typeface="Arial"/>
              </a:rPr>
              <a:t> </a:t>
            </a:r>
            <a:r>
              <a:rPr lang="fr-FR" sz="2400" b="1" spc="-40" dirty="0">
                <a:latin typeface="Agency FB" panose="020B0503020202020204" pitchFamily="34" charset="0"/>
                <a:cs typeface="Arial"/>
              </a:rPr>
              <a:t>au</a:t>
            </a:r>
            <a:r>
              <a:rPr lang="fr-FR" sz="2400" b="1" spc="-70" dirty="0">
                <a:latin typeface="Agency FB" panose="020B0503020202020204" pitchFamily="34" charset="0"/>
                <a:cs typeface="Arial"/>
              </a:rPr>
              <a:t>t</a:t>
            </a:r>
            <a:r>
              <a:rPr lang="fr-FR" sz="2400" b="1" spc="-40" dirty="0">
                <a:latin typeface="Agency FB" panose="020B0503020202020204" pitchFamily="34" charset="0"/>
                <a:cs typeface="Arial"/>
              </a:rPr>
              <a:t>onomi</a:t>
            </a:r>
            <a:r>
              <a:rPr lang="fr-FR" sz="2400" b="1" dirty="0">
                <a:latin typeface="Agency FB" panose="020B0503020202020204" pitchFamily="34" charset="0"/>
                <a:cs typeface="Arial"/>
              </a:rPr>
              <a:t>e</a:t>
            </a:r>
            <a:r>
              <a:rPr lang="fr-FR" sz="2400" b="1" spc="-75" dirty="0">
                <a:latin typeface="Agency FB" panose="020B0503020202020204" pitchFamily="34" charset="0"/>
                <a:cs typeface="Arial"/>
              </a:rPr>
              <a:t> </a:t>
            </a:r>
            <a:r>
              <a:rPr lang="fr-FR" sz="2400" b="1" spc="-40" dirty="0">
                <a:latin typeface="Agency FB" panose="020B0503020202020204" pitchFamily="34" charset="0"/>
                <a:cs typeface="Arial"/>
              </a:rPr>
              <a:t>su</a:t>
            </a:r>
            <a:r>
              <a:rPr lang="fr-FR" sz="2400" b="1" dirty="0">
                <a:latin typeface="Agency FB" panose="020B0503020202020204" pitchFamily="34" charset="0"/>
                <a:cs typeface="Arial"/>
              </a:rPr>
              <a:t>r</a:t>
            </a:r>
            <a:r>
              <a:rPr lang="fr-FR" sz="2400" b="1" spc="-75" dirty="0">
                <a:latin typeface="Agency FB" panose="020B0503020202020204" pitchFamily="34" charset="0"/>
                <a:cs typeface="Arial"/>
              </a:rPr>
              <a:t> </a:t>
            </a:r>
            <a:r>
              <a:rPr lang="fr-FR" sz="2400" b="1" spc="-40" dirty="0">
                <a:latin typeface="Agency FB" panose="020B0503020202020204" pitchFamily="34" charset="0"/>
                <a:cs typeface="Arial"/>
              </a:rPr>
              <a:t>de</a:t>
            </a:r>
            <a:r>
              <a:rPr lang="fr-FR" sz="2400" b="1" dirty="0">
                <a:latin typeface="Agency FB" panose="020B0503020202020204" pitchFamily="34" charset="0"/>
                <a:cs typeface="Arial"/>
              </a:rPr>
              <a:t>s</a:t>
            </a:r>
            <a:r>
              <a:rPr lang="fr-FR" sz="2400" b="1" spc="-75" dirty="0">
                <a:latin typeface="Agency FB" panose="020B0503020202020204" pitchFamily="34" charset="0"/>
                <a:cs typeface="Arial"/>
              </a:rPr>
              <a:t> </a:t>
            </a:r>
            <a:r>
              <a:rPr lang="fr-FR" sz="2400" b="1" spc="-40" dirty="0">
                <a:latin typeface="Agency FB" panose="020B0503020202020204" pitchFamily="34" charset="0"/>
                <a:cs typeface="Arial"/>
              </a:rPr>
              <a:t>projets</a:t>
            </a:r>
            <a:endParaRPr lang="fr-FR" sz="2400" b="1" dirty="0">
              <a:latin typeface="Agency FB" panose="020B0503020202020204" pitchFamily="34" charset="0"/>
              <a:cs typeface="Arial"/>
            </a:endParaRPr>
          </a:p>
          <a:p>
            <a:pPr marL="354965" indent="-342900">
              <a:spcBef>
                <a:spcPts val="1000"/>
              </a:spcBef>
              <a:buClr>
                <a:srgbClr val="E1000F"/>
              </a:buClr>
              <a:buFont typeface="Arial" panose="020B0604020202020204" pitchFamily="34" charset="0"/>
              <a:buChar char="•"/>
              <a:tabLst>
                <a:tab pos="210185" algn="l"/>
              </a:tabLst>
            </a:pPr>
            <a:r>
              <a:rPr lang="fr-FR" sz="2400" b="1" spc="-40" dirty="0">
                <a:latin typeface="Agency FB" panose="020B0503020202020204" pitchFamily="34" charset="0"/>
                <a:cs typeface="Arial"/>
              </a:rPr>
              <a:t>Travaux</a:t>
            </a:r>
            <a:r>
              <a:rPr lang="fr-FR" sz="2400" b="1" spc="-10" dirty="0">
                <a:latin typeface="Agency FB" panose="020B0503020202020204" pitchFamily="34" charset="0"/>
                <a:cs typeface="Arial"/>
              </a:rPr>
              <a:t> </a:t>
            </a:r>
            <a:r>
              <a:rPr lang="fr-FR" sz="2400" b="1" spc="-15" dirty="0">
                <a:latin typeface="Agency FB" panose="020B0503020202020204" pitchFamily="34" charset="0"/>
                <a:cs typeface="Arial"/>
              </a:rPr>
              <a:t>pratiques</a:t>
            </a:r>
            <a:r>
              <a:rPr lang="fr-FR" sz="2400" b="1" spc="-5" dirty="0">
                <a:latin typeface="Agency FB" panose="020B0503020202020204" pitchFamily="34" charset="0"/>
                <a:cs typeface="Arial"/>
              </a:rPr>
              <a:t> </a:t>
            </a:r>
            <a:r>
              <a:rPr lang="fr-FR" sz="2400" b="1" spc="-75" dirty="0">
                <a:latin typeface="Agency FB" panose="020B0503020202020204" pitchFamily="34" charset="0"/>
                <a:cs typeface="Arial"/>
              </a:rPr>
              <a:t>(T.P.)</a:t>
            </a:r>
            <a:r>
              <a:rPr lang="fr-FR" sz="2400" b="1" spc="-10" dirty="0">
                <a:latin typeface="Agency FB" panose="020B0503020202020204" pitchFamily="34" charset="0"/>
                <a:cs typeface="Arial"/>
              </a:rPr>
              <a:t>, e</a:t>
            </a:r>
            <a:r>
              <a:rPr lang="fr-FR" sz="2400" b="1" dirty="0">
                <a:latin typeface="Agency FB" panose="020B0503020202020204" pitchFamily="34" charset="0"/>
                <a:cs typeface="Arial"/>
              </a:rPr>
              <a:t>n</a:t>
            </a:r>
            <a:r>
              <a:rPr lang="fr-FR" sz="2400" b="1" spc="-5" dirty="0">
                <a:latin typeface="Agency FB" panose="020B0503020202020204" pitchFamily="34" charset="0"/>
                <a:cs typeface="Arial"/>
              </a:rPr>
              <a:t> </a:t>
            </a:r>
            <a:r>
              <a:rPr lang="fr-FR" sz="2400" b="1" spc="-20" dirty="0">
                <a:latin typeface="Agency FB" panose="020B0503020202020204" pitchFamily="34" charset="0"/>
                <a:cs typeface="Arial"/>
              </a:rPr>
              <a:t>laboratoire,</a:t>
            </a:r>
            <a:endParaRPr lang="fr-FR" sz="2400" b="1" dirty="0">
              <a:latin typeface="Agency FB" panose="020B0503020202020204" pitchFamily="34" charset="0"/>
              <a:cs typeface="Arial"/>
            </a:endParaRPr>
          </a:p>
          <a:p>
            <a:pPr marL="354965" indent="-342900">
              <a:spcBef>
                <a:spcPts val="1000"/>
              </a:spcBef>
              <a:buClr>
                <a:srgbClr val="E1000F"/>
              </a:buClr>
              <a:buFont typeface="Arial" panose="020B0604020202020204" pitchFamily="34" charset="0"/>
              <a:buChar char="•"/>
              <a:tabLst>
                <a:tab pos="210185" algn="l"/>
              </a:tabLst>
            </a:pPr>
            <a:r>
              <a:rPr lang="fr-FR" sz="2400" b="1" dirty="0">
                <a:latin typeface="Agency FB" panose="020B0503020202020204" pitchFamily="34" charset="0"/>
                <a:cs typeface="Arial"/>
              </a:rPr>
              <a:t>En</a:t>
            </a:r>
            <a:r>
              <a:rPr lang="fr-FR" sz="2400" b="1" spc="-10" dirty="0">
                <a:latin typeface="Agency FB" panose="020B0503020202020204" pitchFamily="34" charset="0"/>
                <a:cs typeface="Arial"/>
              </a:rPr>
              <a:t> </a:t>
            </a:r>
            <a:r>
              <a:rPr lang="fr-FR" sz="2400" b="1" dirty="0">
                <a:latin typeface="Agency FB" panose="020B0503020202020204" pitchFamily="34" charset="0"/>
                <a:cs typeface="Arial"/>
              </a:rPr>
              <a:t>salle</a:t>
            </a:r>
            <a:r>
              <a:rPr lang="fr-FR" sz="2400" b="1" spc="-10" dirty="0">
                <a:latin typeface="Agency FB" panose="020B0503020202020204" pitchFamily="34" charset="0"/>
                <a:cs typeface="Arial"/>
              </a:rPr>
              <a:t> </a:t>
            </a:r>
            <a:r>
              <a:rPr lang="fr-FR" sz="2400" b="1" spc="-15" dirty="0">
                <a:latin typeface="Agency FB" panose="020B0503020202020204" pitchFamily="34" charset="0"/>
                <a:cs typeface="Arial"/>
              </a:rPr>
              <a:t>informatique,</a:t>
            </a:r>
            <a:r>
              <a:rPr lang="fr-FR" sz="2400" b="1" spc="-10" dirty="0">
                <a:latin typeface="Agency FB" panose="020B0503020202020204" pitchFamily="34" charset="0"/>
                <a:cs typeface="Arial"/>
              </a:rPr>
              <a:t> </a:t>
            </a:r>
            <a:r>
              <a:rPr lang="fr-FR" sz="2400" b="1" spc="-5" dirty="0">
                <a:latin typeface="Agency FB" panose="020B0503020202020204" pitchFamily="34" charset="0"/>
                <a:cs typeface="Arial"/>
              </a:rPr>
              <a:t>de</a:t>
            </a:r>
            <a:r>
              <a:rPr lang="fr-FR" sz="2400" b="1" spc="-40" dirty="0">
                <a:latin typeface="Agency FB" panose="020B0503020202020204" pitchFamily="34" charset="0"/>
                <a:cs typeface="Arial"/>
              </a:rPr>
              <a:t> </a:t>
            </a:r>
            <a:r>
              <a:rPr lang="fr-FR" sz="2400" b="1" dirty="0">
                <a:latin typeface="Agency FB" panose="020B0503020202020204" pitchFamily="34" charset="0"/>
                <a:cs typeface="Arial"/>
              </a:rPr>
              <a:t>technologie</a:t>
            </a:r>
            <a:r>
              <a:rPr sz="2400" b="1" dirty="0">
                <a:latin typeface="Agency FB" panose="020B0503020202020204" pitchFamily="34" charset="0"/>
                <a:cs typeface="Arial"/>
              </a:rPr>
              <a:t>...</a:t>
            </a:r>
            <a:endParaRPr lang="fr-FR" sz="2400" b="1" dirty="0">
              <a:latin typeface="Agency FB" panose="020B0503020202020204" pitchFamily="34" charset="0"/>
              <a:cs typeface="Arial"/>
            </a:endParaRPr>
          </a:p>
          <a:p>
            <a:pPr marL="354965" indent="-342900">
              <a:spcBef>
                <a:spcPts val="1000"/>
              </a:spcBef>
              <a:buClr>
                <a:srgbClr val="E1000F"/>
              </a:buClr>
              <a:buFont typeface="Arial" panose="020B0604020202020204" pitchFamily="34" charset="0"/>
              <a:buChar char="•"/>
              <a:tabLst>
                <a:tab pos="210185" algn="l"/>
              </a:tabLst>
            </a:pPr>
            <a:endParaRPr sz="2400" b="1" dirty="0">
              <a:latin typeface="Agency FB" panose="020B0503020202020204" pitchFamily="34" charset="0"/>
              <a:cs typeface="Arial"/>
            </a:endParaRPr>
          </a:p>
        </p:txBody>
      </p:sp>
      <p:sp>
        <p:nvSpPr>
          <p:cNvPr id="16" name="object 16"/>
          <p:cNvSpPr txBox="1"/>
          <p:nvPr/>
        </p:nvSpPr>
        <p:spPr>
          <a:xfrm>
            <a:off x="2857719" y="123382"/>
            <a:ext cx="5979886" cy="892618"/>
          </a:xfrm>
          <a:prstGeom prst="rect">
            <a:avLst/>
          </a:prstGeom>
          <a:solidFill>
            <a:srgbClr val="9FDDCE"/>
          </a:solidFill>
          <a:ln w="28440" cap="rnd">
            <a:solidFill>
              <a:schemeClr val="tx1"/>
            </a:solidFill>
            <a:prstDash val="solid"/>
            <a:round/>
          </a:ln>
        </p:spPr>
        <p:style>
          <a:lnRef idx="0">
            <a:scrgbClr r="0" g="0" b="0"/>
          </a:lnRef>
          <a:fillRef idx="0">
            <a:scrgbClr r="0" g="0" b="0"/>
          </a:fillRef>
          <a:effectRef idx="0">
            <a:scrgbClr r="0" g="0" b="0"/>
          </a:effectRef>
          <a:fontRef idx="minor"/>
        </p:style>
        <p:txBody>
          <a:bodyPr lIns="90000" tIns="45000" rIns="90000" bIns="45000" anchor="ctr"/>
          <a:lstStyle>
            <a:defPPr>
              <a:defRPr lang="fr-FR"/>
            </a:defPPr>
            <a:lvl1pPr algn="ctr">
              <a:defRPr sz="3600" b="1" spc="-1">
                <a:solidFill>
                  <a:srgbClr val="000000"/>
                </a:solidFill>
                <a:uFill>
                  <a:solidFill>
                    <a:srgbClr val="FFFFFF"/>
                  </a:solidFill>
                </a:uFill>
                <a:latin typeface="Agency FB"/>
              </a:defRPr>
            </a:lvl1pPr>
          </a:lstStyle>
          <a:p>
            <a:r>
              <a:rPr lang="fr-FR" dirty="0"/>
              <a:t> </a:t>
            </a:r>
            <a:r>
              <a:rPr dirty="0"/>
              <a:t> </a:t>
            </a:r>
            <a:r>
              <a:rPr lang="fr-FR" dirty="0"/>
              <a:t>Choisir un bac technologique</a:t>
            </a:r>
            <a:endParaRPr dirty="0"/>
          </a:p>
        </p:txBody>
      </p:sp>
      <p:sp>
        <p:nvSpPr>
          <p:cNvPr id="6" name="Rectangle 6">
            <a:extLst>
              <a:ext uri="{FF2B5EF4-FFF2-40B4-BE49-F238E27FC236}">
                <a16:creationId xmlns:a16="http://schemas.microsoft.com/office/drawing/2014/main" id="{D6547768-9F97-4788-AB4F-7E0DB405A342}"/>
              </a:ext>
            </a:extLst>
          </p:cNvPr>
          <p:cNvSpPr>
            <a:spLocks noChangeArrowheads="1"/>
          </p:cNvSpPr>
          <p:nvPr/>
        </p:nvSpPr>
        <p:spPr bwMode="auto">
          <a:xfrm>
            <a:off x="6101685" y="1934209"/>
            <a:ext cx="4928150" cy="1815882"/>
          </a:xfrm>
          <a:prstGeom prst="rect">
            <a:avLst/>
          </a:prstGeom>
          <a:noFill/>
          <a:ln w="28575">
            <a:solidFill>
              <a:srgbClr val="000000"/>
            </a:solidFill>
            <a:prstDash val="dash"/>
            <a:miter lim="800000"/>
            <a:headEnd/>
            <a:tailEnd/>
          </a:ln>
        </p:spPr>
        <p:txBody>
          <a:bodyPr wrap="square">
            <a:spAutoFit/>
          </a:bodyPr>
          <a:lstStyle>
            <a:lvl1pPr defTabSz="45720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itchFamily="2" charset="0"/>
                <a:cs typeface="Arial" panose="020B0604020202020204" pitchFamily="34" charset="0"/>
              </a:defRPr>
            </a:lvl1pPr>
            <a:lvl2pPr marL="742950" indent="-285750" defTabSz="457200">
              <a:spcBef>
                <a:spcPct val="20000"/>
              </a:spcBef>
              <a:buClr>
                <a:schemeClr val="bg2"/>
              </a:buClr>
              <a:buFont typeface="Arial Italic"/>
              <a:buChar char="■"/>
              <a:defRPr sz="1300">
                <a:solidFill>
                  <a:schemeClr val="tx1"/>
                </a:solidFill>
                <a:latin typeface="Arial" panose="020B0604020202020204" pitchFamily="34" charset="0"/>
                <a:ea typeface="Roboto" pitchFamily="2" charset="0"/>
                <a:cs typeface="Arial" panose="020B0604020202020204" pitchFamily="34" charset="0"/>
              </a:defRPr>
            </a:lvl2pPr>
            <a:lvl3pPr marL="1143000" indent="-228600" defTabSz="457200">
              <a:spcBef>
                <a:spcPct val="20000"/>
              </a:spcBef>
              <a:buFont typeface="Arial" panose="020B0604020202020204" pitchFamily="34" charset="0"/>
              <a:defRPr sz="1300">
                <a:solidFill>
                  <a:schemeClr val="tx1"/>
                </a:solidFill>
                <a:latin typeface="Arial" panose="020B0604020202020204" pitchFamily="34" charset="0"/>
                <a:ea typeface="Roboto" pitchFamily="2" charset="0"/>
                <a:cs typeface="Arial" panose="020B0604020202020204" pitchFamily="34" charset="0"/>
              </a:defRPr>
            </a:lvl3pPr>
            <a:lvl4pPr marL="1600200" indent="-228600" defTabSz="45720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itchFamily="2" charset="0"/>
                <a:cs typeface="Arial" panose="020B0604020202020204" pitchFamily="34" charset="0"/>
              </a:defRPr>
            </a:lvl4pPr>
            <a:lvl5pPr marL="2057400" indent="-228600" defTabSz="457200">
              <a:spcBef>
                <a:spcPct val="20000"/>
              </a:spcBef>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9pPr>
          </a:lstStyle>
          <a:p>
            <a:pPr algn="ctr" eaLnBrk="1" hangingPunct="1">
              <a:buClr>
                <a:srgbClr val="EE7444"/>
              </a:buClr>
              <a:buFontTx/>
              <a:buNone/>
            </a:pPr>
            <a:r>
              <a:rPr lang="fr-FR" altLang="fr-FR" sz="2800" b="1" dirty="0">
                <a:solidFill>
                  <a:srgbClr val="000000"/>
                </a:solidFill>
                <a:latin typeface="Agency FB" panose="020B0503020202020204" pitchFamily="34" charset="0"/>
              </a:rPr>
              <a:t>Chaque série permet d’approfondir des enseignements de spécialité concrets et pratiques pour bien préparer aux études supérieures.</a:t>
            </a:r>
          </a:p>
        </p:txBody>
      </p:sp>
      <p:sp>
        <p:nvSpPr>
          <p:cNvPr id="3" name="Rectangle 6">
            <a:extLst>
              <a:ext uri="{FF2B5EF4-FFF2-40B4-BE49-F238E27FC236}">
                <a16:creationId xmlns:a16="http://schemas.microsoft.com/office/drawing/2014/main" id="{6773A4BC-81FE-038B-4FB5-4E22748D764F}"/>
              </a:ext>
            </a:extLst>
          </p:cNvPr>
          <p:cNvSpPr>
            <a:spLocks noChangeArrowheads="1"/>
          </p:cNvSpPr>
          <p:nvPr/>
        </p:nvSpPr>
        <p:spPr bwMode="auto">
          <a:xfrm>
            <a:off x="760136" y="5506921"/>
            <a:ext cx="10175051" cy="904863"/>
          </a:xfrm>
          <a:prstGeom prst="rect">
            <a:avLst/>
          </a:prstGeom>
          <a:noFill/>
          <a:ln w="28575">
            <a:solidFill>
              <a:srgbClr val="000000"/>
            </a:solidFill>
            <a:prstDash val="dash"/>
            <a:miter lim="800000"/>
            <a:headEnd/>
            <a:tailEnd/>
          </a:ln>
        </p:spPr>
        <p:txBody>
          <a:bodyPr wrap="square">
            <a:spAutoFit/>
          </a:bodyPr>
          <a:lstStyle>
            <a:lvl1pPr defTabSz="45720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itchFamily="2" charset="0"/>
                <a:cs typeface="Arial" panose="020B0604020202020204" pitchFamily="34" charset="0"/>
              </a:defRPr>
            </a:lvl1pPr>
            <a:lvl2pPr marL="742950" indent="-285750" defTabSz="457200">
              <a:spcBef>
                <a:spcPct val="20000"/>
              </a:spcBef>
              <a:buClr>
                <a:schemeClr val="bg2"/>
              </a:buClr>
              <a:buFont typeface="Arial Italic"/>
              <a:buChar char="■"/>
              <a:defRPr sz="1300">
                <a:solidFill>
                  <a:schemeClr val="tx1"/>
                </a:solidFill>
                <a:latin typeface="Arial" panose="020B0604020202020204" pitchFamily="34" charset="0"/>
                <a:ea typeface="Roboto" pitchFamily="2" charset="0"/>
                <a:cs typeface="Arial" panose="020B0604020202020204" pitchFamily="34" charset="0"/>
              </a:defRPr>
            </a:lvl2pPr>
            <a:lvl3pPr marL="1143000" indent="-228600" defTabSz="457200">
              <a:spcBef>
                <a:spcPct val="20000"/>
              </a:spcBef>
              <a:buFont typeface="Arial" panose="020B0604020202020204" pitchFamily="34" charset="0"/>
              <a:defRPr sz="1300">
                <a:solidFill>
                  <a:schemeClr val="tx1"/>
                </a:solidFill>
                <a:latin typeface="Arial" panose="020B0604020202020204" pitchFamily="34" charset="0"/>
                <a:ea typeface="Roboto" pitchFamily="2" charset="0"/>
                <a:cs typeface="Arial" panose="020B0604020202020204" pitchFamily="34" charset="0"/>
              </a:defRPr>
            </a:lvl3pPr>
            <a:lvl4pPr marL="1600200" indent="-228600" defTabSz="45720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itchFamily="2" charset="0"/>
                <a:cs typeface="Arial" panose="020B0604020202020204" pitchFamily="34" charset="0"/>
              </a:defRPr>
            </a:lvl4pPr>
            <a:lvl5pPr marL="2057400" indent="-228600" defTabSz="457200">
              <a:spcBef>
                <a:spcPct val="20000"/>
              </a:spcBef>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itchFamily="2" charset="0"/>
                <a:cs typeface="Arial" panose="020B0604020202020204" pitchFamily="34" charset="0"/>
              </a:defRPr>
            </a:lvl9pPr>
          </a:lstStyle>
          <a:p>
            <a:pPr algn="ctr" eaLnBrk="1" hangingPunct="1">
              <a:buClr>
                <a:srgbClr val="EE7444"/>
              </a:buClr>
              <a:buFontTx/>
              <a:buNone/>
            </a:pPr>
            <a:r>
              <a:rPr lang="fr-FR" altLang="fr-FR" sz="2400" b="1" dirty="0">
                <a:latin typeface="Agency FB" panose="020B0503020202020204" pitchFamily="34" charset="0"/>
              </a:rPr>
              <a:t>Il y a des enseignements de spécialité spécifiques en fonction du bac technologique </a:t>
            </a:r>
            <a:r>
              <a:rPr lang="fr-FR" altLang="fr-FR" sz="2400" b="1" dirty="0">
                <a:solidFill>
                  <a:srgbClr val="FF0000"/>
                </a:solidFill>
                <a:latin typeface="Agency FB" panose="020B0503020202020204" pitchFamily="34" charset="0"/>
              </a:rPr>
              <a:t>: </a:t>
            </a:r>
          </a:p>
          <a:p>
            <a:pPr algn="ctr" eaLnBrk="1" hangingPunct="1">
              <a:buClr>
                <a:srgbClr val="EE7444"/>
              </a:buClr>
              <a:buFontTx/>
              <a:buNone/>
            </a:pPr>
            <a:r>
              <a:rPr lang="fr-FR" altLang="fr-FR" sz="2400" b="1" dirty="0">
                <a:solidFill>
                  <a:srgbClr val="FF0000"/>
                </a:solidFill>
                <a:latin typeface="Agency FB" panose="020B0503020202020204" pitchFamily="34" charset="0"/>
              </a:rPr>
              <a:t>3 en Première et 2 en Terminale</a:t>
            </a:r>
            <a:endParaRPr lang="fr-FR" altLang="fr-FR" sz="2400" b="1" dirty="0">
              <a:solidFill>
                <a:srgbClr val="000000"/>
              </a:solidFill>
              <a:latin typeface="Agency FB" panose="020B0503020202020204" pitchFamily="34"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3050</TotalTime>
  <Words>2968</Words>
  <Application>Microsoft Office PowerPoint</Application>
  <PresentationFormat>Grand écran</PresentationFormat>
  <Paragraphs>345</Paragraphs>
  <Slides>44</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44</vt:i4>
      </vt:variant>
    </vt:vector>
  </HeadingPairs>
  <TitlesOfParts>
    <vt:vector size="52" baseType="lpstr">
      <vt:lpstr>Agency FB</vt:lpstr>
      <vt:lpstr>Arial</vt:lpstr>
      <vt:lpstr>Calibri</vt:lpstr>
      <vt:lpstr>Calibri Light</vt:lpstr>
      <vt:lpstr>Times New Roman</vt:lpstr>
      <vt:lpstr>Wingdings</vt:lpstr>
      <vt:lpstr>Wingdings 3</vt:lpstr>
      <vt:lpstr>Thème Office</vt:lpstr>
      <vt:lpstr>Présentation PowerPoint</vt:lpstr>
      <vt:lpstr>Sommaire</vt:lpstr>
      <vt:lpstr>Présentation PowerPoint</vt:lpstr>
      <vt:lpstr>Présentation PowerPoint</vt:lpstr>
      <vt:lpstr>Présentation PowerPoint</vt:lpstr>
      <vt:lpstr>Présentation PowerPoint</vt:lpstr>
      <vt:lpstr>Présentation PowerPoint</vt:lpstr>
      <vt:lpstr>La voie générale en Première et Terminale</vt:lpstr>
      <vt:lpstr>Présentation PowerPoint</vt:lpstr>
      <vt:lpstr>La voie technologique en Première et Terminale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Quelques exemples de familles de métiers</vt:lpstr>
      <vt:lpstr>Présentation PowerPoint</vt:lpstr>
      <vt:lpstr>Présentation PowerPoint</vt:lpstr>
      <vt:lpstr>Présentation PowerPoint</vt:lpstr>
      <vt:lpstr>Présentation PowerPoint</vt:lpstr>
      <vt:lpstr>Présentation PowerPoint</vt:lpstr>
      <vt:lpstr>Le Service en Ligne Orientation :   Le Service en Ligne Orientation est créé pour les familles, dans le but de simplifier leurs démarches administratives par leur dématérialisation, et les positionner dans un parcours orientation-affectation-inscription au sein d’un portail "parents". Il permet aux familles de :  1 - Saisir les intentions provisoires pour la rentrée scolaire 2 - Consulter l’avis provisoire du conseil de classe et en accuser réception 3 - Saisir les choix définitifs 4 - Consulter la réponse du conseil de classe et faire part de leur accord ou désaccord  </vt:lpstr>
      <vt:lpstr>Présentation PowerPoint</vt:lpstr>
      <vt:lpstr>Présentation PowerPoint</vt:lpstr>
      <vt:lpstr>Quelle différence entre orientation et affectation?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étapes en résumé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PC3</cp:lastModifiedBy>
  <cp:revision>293</cp:revision>
  <cp:lastPrinted>2021-01-05T13:11:35Z</cp:lastPrinted>
  <dcterms:created xsi:type="dcterms:W3CDTF">2019-12-29T14:23:43Z</dcterms:created>
  <dcterms:modified xsi:type="dcterms:W3CDTF">2025-01-29T09:24:26Z</dcterms:modified>
</cp:coreProperties>
</file>