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  <p:sldMasterId id="2147483670" r:id="rId12"/>
  </p:sldMasterIdLst>
  <p:notesMasterIdLst>
    <p:notesMasterId r:id="rId45"/>
  </p:notesMasterIdLst>
  <p:sldIdLst>
    <p:sldId id="256" r:id="rId13"/>
    <p:sldId id="257" r:id="rId14"/>
    <p:sldId id="258" r:id="rId15"/>
    <p:sldId id="259" r:id="rId16"/>
    <p:sldId id="260" r:id="rId17"/>
    <p:sldId id="261" r:id="rId18"/>
    <p:sldId id="294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95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86" r:id="rId43"/>
    <p:sldId id="287" r:id="rId44"/>
  </p:sldIdLst>
  <p:sldSz cx="9144000" cy="6858000" type="screen4x3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56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presProps" Target="presProps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779FA-BDF7-4B1B-A538-285009799863}" type="datetimeFigureOut">
              <a:rPr lang="fr-FR" smtClean="0"/>
              <a:t>30/09/2024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CFDE7-05B6-4D69-B9A2-3625868D90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5823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>
            <a:extLst>
              <a:ext uri="{FF2B5EF4-FFF2-40B4-BE49-F238E27FC236}">
                <a16:creationId xmlns:a16="http://schemas.microsoft.com/office/drawing/2014/main" id="{FA73E9B9-D7C3-4EB9-A6EB-453FBC5469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92D095B9-ABA0-BF86-F882-CAC6C7C412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457200" y="6245280"/>
            <a:ext cx="2132640" cy="475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" name="CustomShape 2"/>
          <p:cNvSpPr/>
          <p:nvPr/>
        </p:nvSpPr>
        <p:spPr>
          <a:xfrm>
            <a:off x="3124080" y="6245280"/>
            <a:ext cx="2894400" cy="475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fr-FR" sz="44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457200" y="6245280"/>
            <a:ext cx="2132640" cy="475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3" name="CustomShape 2"/>
          <p:cNvSpPr/>
          <p:nvPr/>
        </p:nvSpPr>
        <p:spPr>
          <a:xfrm>
            <a:off x="3124080" y="6245280"/>
            <a:ext cx="2894400" cy="475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222" lnSpcReduction="1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8333" lnSpcReduction="1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222" lnSpcReduction="1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CustomShape 1"/>
          <p:cNvSpPr/>
          <p:nvPr/>
        </p:nvSpPr>
        <p:spPr>
          <a:xfrm>
            <a:off x="457200" y="6245280"/>
            <a:ext cx="2132640" cy="475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3" name="CustomShape 2"/>
          <p:cNvSpPr/>
          <p:nvPr/>
        </p:nvSpPr>
        <p:spPr>
          <a:xfrm>
            <a:off x="3124080" y="6245280"/>
            <a:ext cx="2894400" cy="475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8333" lnSpcReduction="1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222" lnSpcReduction="1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222" lnSpcReduction="1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457200" y="6245280"/>
            <a:ext cx="2132640" cy="475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3" name="CustomShape 2"/>
          <p:cNvSpPr/>
          <p:nvPr/>
        </p:nvSpPr>
        <p:spPr>
          <a:xfrm>
            <a:off x="3124080" y="6245280"/>
            <a:ext cx="2894400" cy="475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222" lnSpcReduction="1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222" lnSpcReduction="1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457200" y="6245280"/>
            <a:ext cx="2132640" cy="475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" name="CustomShape 2"/>
          <p:cNvSpPr/>
          <p:nvPr/>
        </p:nvSpPr>
        <p:spPr>
          <a:xfrm>
            <a:off x="3124080" y="6245280"/>
            <a:ext cx="2894400" cy="475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stomShape 1"/>
          <p:cNvSpPr/>
          <p:nvPr/>
        </p:nvSpPr>
        <p:spPr>
          <a:xfrm>
            <a:off x="457200" y="6245280"/>
            <a:ext cx="2132640" cy="475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3" name="CustomShape 2"/>
          <p:cNvSpPr/>
          <p:nvPr/>
        </p:nvSpPr>
        <p:spPr>
          <a:xfrm>
            <a:off x="3124080" y="6245280"/>
            <a:ext cx="2894400" cy="475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222" lnSpcReduction="1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222" lnSpcReduction="1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222" lnSpcReduction="1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  <p:sp>
        <p:nvSpPr>
          <p:cNvPr id="1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222" lnSpcReduction="1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stomShape 1"/>
          <p:cNvSpPr/>
          <p:nvPr/>
        </p:nvSpPr>
        <p:spPr>
          <a:xfrm>
            <a:off x="457200" y="6245280"/>
            <a:ext cx="2132640" cy="475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5" name="CustomShape 2"/>
          <p:cNvSpPr/>
          <p:nvPr/>
        </p:nvSpPr>
        <p:spPr>
          <a:xfrm>
            <a:off x="3124080" y="6245280"/>
            <a:ext cx="2894400" cy="475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stomShape 1"/>
          <p:cNvSpPr/>
          <p:nvPr/>
        </p:nvSpPr>
        <p:spPr>
          <a:xfrm>
            <a:off x="457200" y="6245280"/>
            <a:ext cx="2132640" cy="475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7" name="CustomShape 2"/>
          <p:cNvSpPr/>
          <p:nvPr/>
        </p:nvSpPr>
        <p:spPr>
          <a:xfrm>
            <a:off x="3124080" y="6245280"/>
            <a:ext cx="2894400" cy="475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stomShape 1"/>
          <p:cNvSpPr/>
          <p:nvPr/>
        </p:nvSpPr>
        <p:spPr>
          <a:xfrm>
            <a:off x="457200" y="6245280"/>
            <a:ext cx="2132640" cy="475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3" name="CustomShape 2"/>
          <p:cNvSpPr/>
          <p:nvPr/>
        </p:nvSpPr>
        <p:spPr>
          <a:xfrm>
            <a:off x="3124080" y="6245280"/>
            <a:ext cx="2894400" cy="475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457200" y="6245280"/>
            <a:ext cx="2132640" cy="475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9" name="CustomShape 2"/>
          <p:cNvSpPr/>
          <p:nvPr/>
        </p:nvSpPr>
        <p:spPr>
          <a:xfrm>
            <a:off x="3124080" y="6245280"/>
            <a:ext cx="2894400" cy="475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8333" lnSpcReduction="1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8333" lnSpcReduction="1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457200" y="6245280"/>
            <a:ext cx="2132640" cy="475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7" name="CustomShape 2"/>
          <p:cNvSpPr/>
          <p:nvPr/>
        </p:nvSpPr>
        <p:spPr>
          <a:xfrm>
            <a:off x="3124080" y="6245280"/>
            <a:ext cx="2894400" cy="475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ustomShape 1"/>
          <p:cNvSpPr/>
          <p:nvPr/>
        </p:nvSpPr>
        <p:spPr>
          <a:xfrm>
            <a:off x="457200" y="6245280"/>
            <a:ext cx="2132640" cy="475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1" name="CustomShape 2"/>
          <p:cNvSpPr/>
          <p:nvPr/>
        </p:nvSpPr>
        <p:spPr>
          <a:xfrm>
            <a:off x="3124080" y="6245280"/>
            <a:ext cx="2894400" cy="475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157320" y="66600"/>
            <a:ext cx="8712720" cy="581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3200" b="1" strike="noStrike" spc="-1">
                <a:solidFill>
                  <a:srgbClr val="FF0000"/>
                </a:solidFill>
                <a:latin typeface="Comic Sans MS"/>
                <a:ea typeface="Microsoft YaHei"/>
              </a:rPr>
              <a:t>Ce qui attend vos enfants cette année...</a:t>
            </a: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CustomShape 2"/>
          <p:cNvSpPr/>
          <p:nvPr/>
        </p:nvSpPr>
        <p:spPr>
          <a:xfrm>
            <a:off x="344520" y="1822320"/>
            <a:ext cx="7415640" cy="581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marL="279360" indent="-27900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fr-FR" sz="32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La certification PIX</a:t>
            </a: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CustomShape 3"/>
          <p:cNvSpPr/>
          <p:nvPr/>
        </p:nvSpPr>
        <p:spPr>
          <a:xfrm>
            <a:off x="344520" y="2652840"/>
            <a:ext cx="7415640" cy="581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marL="279360" indent="-27900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fr-FR" sz="32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Le test de positionnement Ev@lang</a:t>
            </a: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CustomShape 4"/>
          <p:cNvSpPr/>
          <p:nvPr/>
        </p:nvSpPr>
        <p:spPr>
          <a:xfrm>
            <a:off x="344520" y="3397320"/>
            <a:ext cx="7774560" cy="581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marL="279360" indent="-27900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fr-FR" sz="32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Le Diplôme National du Brevet (DNB) </a:t>
            </a: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CustomShape 5"/>
          <p:cNvSpPr/>
          <p:nvPr/>
        </p:nvSpPr>
        <p:spPr>
          <a:xfrm>
            <a:off x="369720" y="4135320"/>
            <a:ext cx="6407640" cy="581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marL="279360" indent="-27900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fr-FR" sz="32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Le choix de l’orientation</a:t>
            </a: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CustomShape 6"/>
          <p:cNvSpPr/>
          <p:nvPr/>
        </p:nvSpPr>
        <p:spPr>
          <a:xfrm>
            <a:off x="324000" y="4973760"/>
            <a:ext cx="8229960" cy="1068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marL="279360" indent="-27900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fr-FR" sz="32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L’obtention d’une affectation dans un nouvel établissement scolaire</a:t>
            </a: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CustomShape 7"/>
          <p:cNvSpPr/>
          <p:nvPr/>
        </p:nvSpPr>
        <p:spPr>
          <a:xfrm>
            <a:off x="324000" y="666720"/>
            <a:ext cx="8546040" cy="1068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marL="279360" indent="-27900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fr-FR" sz="32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L’Attestation Scolaire de Sécurité Routière 2 (ASSR2)</a:t>
            </a: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Effect">
                      <p:stCondLst>
                        <p:cond delay="indefinite"/>
                      </p:stCondLst>
                      <p:childTnLst>
                        <p:par>
                          <p:cTn id="1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Effect">
                      <p:stCondLst>
                        <p:cond delay="indefinite"/>
                      </p:stCondLst>
                      <p:childTnLst>
                        <p:par>
                          <p:cTn id="23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26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Effect">
                      <p:stCondLst>
                        <p:cond delay="indefinite"/>
                      </p:stCondLst>
                      <p:childTnLst>
                        <p:par>
                          <p:cTn id="2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1"/>
          <p:cNvPicPr/>
          <p:nvPr/>
        </p:nvPicPr>
        <p:blipFill>
          <a:blip r:embed="rId2"/>
          <a:stretch/>
        </p:blipFill>
        <p:spPr>
          <a:xfrm>
            <a:off x="-34920" y="620640"/>
            <a:ext cx="9142920" cy="4767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1"/>
          <p:cNvPicPr/>
          <p:nvPr/>
        </p:nvPicPr>
        <p:blipFill>
          <a:blip r:embed="rId2"/>
          <a:stretch/>
        </p:blipFill>
        <p:spPr>
          <a:xfrm>
            <a:off x="196920" y="333360"/>
            <a:ext cx="8749080" cy="5072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icture 1"/>
          <p:cNvPicPr/>
          <p:nvPr/>
        </p:nvPicPr>
        <p:blipFill>
          <a:blip r:embed="rId2"/>
          <a:stretch/>
        </p:blipFill>
        <p:spPr>
          <a:xfrm>
            <a:off x="22320" y="260280"/>
            <a:ext cx="8820720" cy="4015440"/>
          </a:xfrm>
          <a:prstGeom prst="rect">
            <a:avLst/>
          </a:prstGeom>
          <a:ln w="0">
            <a:noFill/>
          </a:ln>
        </p:spPr>
      </p:pic>
      <p:sp>
        <p:nvSpPr>
          <p:cNvPr id="107" name="CustomShape 1"/>
          <p:cNvSpPr/>
          <p:nvPr/>
        </p:nvSpPr>
        <p:spPr>
          <a:xfrm>
            <a:off x="976320" y="6093000"/>
            <a:ext cx="6912360" cy="306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1400" b="0" i="1" strike="noStrike" spc="-1">
                <a:solidFill>
                  <a:srgbClr val="000000"/>
                </a:solidFill>
                <a:latin typeface="Arial"/>
                <a:ea typeface="Microsoft YaHei"/>
              </a:rPr>
              <a:t>Source : https://eduscol.education.fr/2656/evalang-college </a:t>
            </a: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1"/>
          <p:cNvPicPr/>
          <p:nvPr/>
        </p:nvPicPr>
        <p:blipFill>
          <a:blip r:embed="rId2"/>
          <a:srcRect r="25952" b="60802"/>
          <a:stretch/>
        </p:blipFill>
        <p:spPr>
          <a:xfrm>
            <a:off x="194400" y="1141560"/>
            <a:ext cx="4114080" cy="1435680"/>
          </a:xfrm>
          <a:prstGeom prst="rect">
            <a:avLst/>
          </a:prstGeom>
          <a:ln w="0">
            <a:noFill/>
          </a:ln>
        </p:spPr>
      </p:pic>
      <p:sp>
        <p:nvSpPr>
          <p:cNvPr id="109" name="CustomShape 1"/>
          <p:cNvSpPr/>
          <p:nvPr/>
        </p:nvSpPr>
        <p:spPr>
          <a:xfrm>
            <a:off x="287280" y="44280"/>
            <a:ext cx="8568360" cy="824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2400" b="0" strike="noStrike" spc="-1">
                <a:solidFill>
                  <a:srgbClr val="002060"/>
                </a:solidFill>
                <a:latin typeface="Arial"/>
                <a:ea typeface="Microsoft YaHei"/>
              </a:rPr>
              <a:t>Au collège, Ev@lang déterminera le niveau des élèves selon l’échelle suivante : </a:t>
            </a:r>
            <a:endParaRPr lang="fr-FR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CustomShape 2"/>
          <p:cNvSpPr/>
          <p:nvPr/>
        </p:nvSpPr>
        <p:spPr>
          <a:xfrm>
            <a:off x="130320" y="2577960"/>
            <a:ext cx="8882640" cy="3293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fr-FR" sz="1800" b="0" strike="noStrike" spc="-1">
                <a:solidFill>
                  <a:srgbClr val="002060"/>
                </a:solidFill>
                <a:latin typeface="Arial"/>
                <a:ea typeface="Microsoft YaHei"/>
              </a:rPr>
              <a:t>Le CECRL définit les niveaux suivants : 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1800" b="1" strike="noStrike" spc="-1">
                <a:solidFill>
                  <a:srgbClr val="002060"/>
                </a:solidFill>
                <a:latin typeface="Arial"/>
                <a:ea typeface="Microsoft YaHei"/>
              </a:rPr>
              <a:t>A1: Utilisateur élémentaire</a:t>
            </a:r>
            <a:r>
              <a:rPr lang="fr-FR" sz="1800" b="0" strike="noStrike" spc="-1">
                <a:solidFill>
                  <a:srgbClr val="002060"/>
                </a:solidFill>
                <a:latin typeface="Arial"/>
                <a:ea typeface="Microsoft YaHei"/>
              </a:rPr>
              <a:t> (CE2-CM1-CM2) = première découverte de la langue. 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1800" b="1" strike="noStrike" spc="-1">
                <a:solidFill>
                  <a:srgbClr val="002060"/>
                </a:solidFill>
                <a:latin typeface="Arial"/>
                <a:ea typeface="Microsoft YaHei"/>
              </a:rPr>
              <a:t>A2: Utilisateur élémentaire (6e-5e)</a:t>
            </a:r>
            <a:r>
              <a:rPr lang="fr-FR" sz="1800" b="0" strike="noStrike" spc="-1">
                <a:solidFill>
                  <a:srgbClr val="002060"/>
                </a:solidFill>
                <a:latin typeface="Arial"/>
                <a:ea typeface="Microsoft YaHei"/>
              </a:rPr>
              <a:t> = compréhension de phrases isolées et d’expression fréquemment utilisées en relation avec des domaines familiers. 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1800" b="1" strike="noStrike" spc="-1">
                <a:solidFill>
                  <a:srgbClr val="002060"/>
                </a:solidFill>
                <a:latin typeface="Arial"/>
                <a:ea typeface="Microsoft YaHei"/>
              </a:rPr>
              <a:t>B1: Utilisateur indépendant (4e-3e)</a:t>
            </a:r>
            <a:r>
              <a:rPr lang="fr-FR" sz="1800" b="0" strike="noStrike" spc="-1">
                <a:solidFill>
                  <a:srgbClr val="002060"/>
                </a:solidFill>
                <a:latin typeface="Arial"/>
                <a:ea typeface="Microsoft YaHei"/>
              </a:rPr>
              <a:t> = capacité de comprendre les points essentiels quand un langage clair et standard est utilisé à propos de choses familières dans le travail, à l’école, dans la vie quotidienne. 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1800" b="1" strike="noStrike" spc="-1">
                <a:solidFill>
                  <a:srgbClr val="002060"/>
                </a:solidFill>
                <a:latin typeface="Arial"/>
                <a:ea typeface="Microsoft YaHei"/>
              </a:rPr>
              <a:t>B2: Utilisateur indépendant (2nde - 1ère -Terminale)</a:t>
            </a:r>
            <a:r>
              <a:rPr lang="fr-FR" sz="1800" b="0" strike="noStrike" spc="-1">
                <a:solidFill>
                  <a:srgbClr val="002060"/>
                </a:solidFill>
                <a:latin typeface="Arial"/>
                <a:ea typeface="Microsoft YaHei"/>
              </a:rPr>
              <a:t> = compréhension du contenu essentiel de sujets concrets ou abstraits dans un texte complexe ou une discussion technique. 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1800" b="1" strike="noStrike" spc="-1">
                <a:solidFill>
                  <a:srgbClr val="002060"/>
                </a:solidFill>
                <a:latin typeface="Arial"/>
                <a:ea typeface="Microsoft YaHei"/>
              </a:rPr>
              <a:t>Au-delà du lycée, il y a les niveaux C1 et C2 (Utilisateur expérimenté)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1200" b="0" i="1" strike="noStrike" spc="-1">
                <a:solidFill>
                  <a:srgbClr val="002060"/>
                </a:solidFill>
                <a:latin typeface="Arial"/>
                <a:ea typeface="Microsoft YaHei"/>
              </a:rPr>
              <a:t>Source : http://agreg-ink.net/index.php?title=CECRL</a:t>
            </a:r>
            <a:endParaRPr lang="fr-FR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1" name="Picture 1"/>
          <p:cNvPicPr/>
          <p:nvPr/>
        </p:nvPicPr>
        <p:blipFill>
          <a:blip r:embed="rId2"/>
          <a:srcRect l="7316" t="61748" r="6425"/>
          <a:stretch/>
        </p:blipFill>
        <p:spPr>
          <a:xfrm>
            <a:off x="4455360" y="1141560"/>
            <a:ext cx="4396320" cy="1052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-108000" y="189000"/>
            <a:ext cx="9395280" cy="6678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3200" b="0" strike="noStrike" spc="-1">
                <a:solidFill>
                  <a:srgbClr val="0000FF"/>
                </a:solidFill>
                <a:latin typeface="Arial"/>
                <a:ea typeface="Microsoft YaHei"/>
              </a:rPr>
              <a:t>La préparation au test de positionnement Ev@lang ne demande pas de préparation spécifique.</a:t>
            </a: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3200" b="0" strike="noStrike" spc="-1">
                <a:solidFill>
                  <a:srgbClr val="0000FF"/>
                </a:solidFill>
                <a:latin typeface="Arial"/>
                <a:ea typeface="Microsoft YaHei"/>
              </a:rPr>
              <a:t>Elle se fait tout au long de l’année en cours d’anglais : c’est le travail effectué en classe, </a:t>
            </a: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3200" b="0" strike="noStrike" spc="-1">
                <a:solidFill>
                  <a:srgbClr val="0000FF"/>
                </a:solidFill>
                <a:latin typeface="Arial"/>
                <a:ea typeface="Microsoft YaHei"/>
              </a:rPr>
              <a:t>aussi bien à l’écrit qu’à l’oral, </a:t>
            </a: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3200" b="0" strike="noStrike" spc="-1">
                <a:solidFill>
                  <a:srgbClr val="0000FF"/>
                </a:solidFill>
                <a:latin typeface="Arial"/>
                <a:ea typeface="Microsoft YaHei"/>
              </a:rPr>
              <a:t>qui permettra de déterminer </a:t>
            </a: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3200" b="0" strike="noStrike" spc="-1">
                <a:solidFill>
                  <a:srgbClr val="0000FF"/>
                </a:solidFill>
                <a:latin typeface="Arial"/>
                <a:ea typeface="Microsoft YaHei"/>
              </a:rPr>
              <a:t>le positionnement des élèves.</a:t>
            </a: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3200" b="0" u="sng" strike="noStrike" spc="-1">
                <a:solidFill>
                  <a:srgbClr val="0000FF"/>
                </a:solidFill>
                <a:uFillTx/>
                <a:latin typeface="Arial"/>
                <a:ea typeface="Microsoft YaHei"/>
              </a:rPr>
              <a:t>Ce n’est donc pas une matière à négliger!</a:t>
            </a: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fr-FR" sz="3200" b="1" strike="noStrike" spc="-1">
                <a:solidFill>
                  <a:srgbClr val="FF0000"/>
                </a:solidFill>
                <a:latin typeface="Arial"/>
                <a:ea typeface="Microsoft YaHei"/>
              </a:rPr>
              <a:t>La passation du test aura lieu en avril-mai 2025</a:t>
            </a: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2400" b="0" strike="noStrike" spc="-1">
                <a:solidFill>
                  <a:srgbClr val="0000FF"/>
                </a:solidFill>
                <a:latin typeface="Arial"/>
                <a:ea typeface="Microsoft YaHei"/>
              </a:rPr>
              <a:t>Le résultat obtenu au test est sans incidence </a:t>
            </a:r>
            <a:endParaRPr lang="fr-FR" sz="2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2400" b="0" strike="noStrike" spc="-1">
                <a:solidFill>
                  <a:srgbClr val="0000FF"/>
                </a:solidFill>
                <a:latin typeface="Arial"/>
                <a:ea typeface="Microsoft YaHei"/>
              </a:rPr>
              <a:t>sur l’obtention du DNB.</a:t>
            </a:r>
            <a:endParaRPr lang="fr-FR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1"/>
          <p:cNvPicPr/>
          <p:nvPr/>
        </p:nvPicPr>
        <p:blipFill>
          <a:blip r:embed="rId2"/>
          <a:stretch/>
        </p:blipFill>
        <p:spPr>
          <a:xfrm>
            <a:off x="85680" y="281160"/>
            <a:ext cx="8971560" cy="6294960"/>
          </a:xfrm>
          <a:prstGeom prst="rect">
            <a:avLst/>
          </a:prstGeom>
          <a:ln w="0">
            <a:noFill/>
          </a:ln>
        </p:spPr>
      </p:pic>
      <p:sp>
        <p:nvSpPr>
          <p:cNvPr id="114" name="CustomShape 1"/>
          <p:cNvSpPr/>
          <p:nvPr/>
        </p:nvSpPr>
        <p:spPr>
          <a:xfrm>
            <a:off x="2484360" y="4869000"/>
            <a:ext cx="4031280" cy="288000"/>
          </a:xfrm>
          <a:prstGeom prst="rect">
            <a:avLst/>
          </a:prstGeom>
          <a:solidFill>
            <a:srgbClr val="E6E6E6"/>
          </a:solidFill>
          <a:ln w="25560">
            <a:solidFill>
              <a:srgbClr val="E6E6E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1"/>
          <p:cNvPicPr/>
          <p:nvPr/>
        </p:nvPicPr>
        <p:blipFill>
          <a:blip r:embed="rId2"/>
          <a:stretch/>
        </p:blipFill>
        <p:spPr>
          <a:xfrm>
            <a:off x="468360" y="115920"/>
            <a:ext cx="7753680" cy="6625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1"/>
          <p:cNvPicPr/>
          <p:nvPr/>
        </p:nvPicPr>
        <p:blipFill>
          <a:blip r:embed="rId2"/>
          <a:stretch/>
        </p:blipFill>
        <p:spPr>
          <a:xfrm>
            <a:off x="27000" y="1125360"/>
            <a:ext cx="9054000" cy="3815280"/>
          </a:xfrm>
          <a:prstGeom prst="rect">
            <a:avLst/>
          </a:prstGeom>
          <a:ln w="0">
            <a:noFill/>
          </a:ln>
        </p:spPr>
      </p:pic>
      <p:sp>
        <p:nvSpPr>
          <p:cNvPr id="117" name="CustomShape 1"/>
          <p:cNvSpPr/>
          <p:nvPr/>
        </p:nvSpPr>
        <p:spPr>
          <a:xfrm>
            <a:off x="971640" y="115920"/>
            <a:ext cx="7415640" cy="94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2800" b="1" strike="noStrike" spc="-1">
                <a:solidFill>
                  <a:srgbClr val="FF0000"/>
                </a:solidFill>
                <a:latin typeface="Arial"/>
                <a:ea typeface="Microsoft YaHei"/>
              </a:rPr>
              <a:t>LE BILAN DE FIN DE CYCLE 4 </a:t>
            </a: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2800" b="1" strike="noStrike" spc="-1">
                <a:solidFill>
                  <a:srgbClr val="FF0000"/>
                </a:solidFill>
                <a:latin typeface="Arial"/>
                <a:ea typeface="Microsoft YaHei"/>
              </a:rPr>
              <a:t>qui est effectué à la fin du mois de Mai</a:t>
            </a: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CustomShape 2"/>
          <p:cNvSpPr/>
          <p:nvPr/>
        </p:nvSpPr>
        <p:spPr>
          <a:xfrm>
            <a:off x="44280" y="4941720"/>
            <a:ext cx="9054000" cy="1556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C’est la partie « CONTRÔLE CONTINU » du DNB.</a:t>
            </a:r>
            <a:endParaRPr lang="fr-FR" sz="2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Un </a:t>
            </a:r>
            <a:r>
              <a:rPr lang="fr-FR" sz="2400" b="0" u="sng" strike="noStrike" spc="-1">
                <a:solidFill>
                  <a:srgbClr val="000000"/>
                </a:solidFill>
                <a:uFillTx/>
                <a:latin typeface="Arial"/>
                <a:ea typeface="Microsoft YaHei"/>
              </a:rPr>
              <a:t>travail régulier </a:t>
            </a:r>
            <a:r>
              <a:rPr lang="fr-FR" sz="2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dans </a:t>
            </a:r>
            <a:r>
              <a:rPr lang="fr-FR" sz="2400" b="0" u="sng" strike="noStrike" spc="-1">
                <a:solidFill>
                  <a:srgbClr val="000000"/>
                </a:solidFill>
                <a:uFillTx/>
                <a:latin typeface="Arial"/>
                <a:ea typeface="Microsoft YaHei"/>
              </a:rPr>
              <a:t>toutes les matières </a:t>
            </a:r>
            <a:endParaRPr lang="fr-FR" sz="2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2400" b="0" u="sng" strike="noStrike" spc="-1">
                <a:solidFill>
                  <a:srgbClr val="000000"/>
                </a:solidFill>
                <a:uFillTx/>
                <a:latin typeface="Arial"/>
                <a:ea typeface="Microsoft YaHei"/>
              </a:rPr>
              <a:t>tout au long de l’année </a:t>
            </a:r>
            <a:r>
              <a:rPr lang="fr-FR" sz="2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est donc </a:t>
            </a:r>
            <a:r>
              <a:rPr lang="fr-FR" sz="24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INDISPENSABLE </a:t>
            </a:r>
            <a:endParaRPr lang="fr-FR" sz="2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pour obtenir son diplôme.</a:t>
            </a:r>
            <a:endParaRPr lang="fr-FR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1"/>
          <p:cNvPicPr/>
          <p:nvPr/>
        </p:nvPicPr>
        <p:blipFill>
          <a:blip r:embed="rId2"/>
          <a:stretch/>
        </p:blipFill>
        <p:spPr>
          <a:xfrm>
            <a:off x="2268360" y="-171360"/>
            <a:ext cx="4680360" cy="7028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0" y="620640"/>
            <a:ext cx="9143640" cy="50189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marL="279360" indent="-279000">
              <a:lnSpc>
                <a:spcPct val="100000"/>
              </a:lnSpc>
              <a:buClr>
                <a:srgbClr val="0000FF"/>
              </a:buClr>
              <a:buFont typeface="Arial"/>
              <a:buChar char="-"/>
            </a:pPr>
            <a:r>
              <a:rPr lang="fr-FR" sz="3200" b="0" u="sng" strike="noStrike" spc="-1" dirty="0">
                <a:solidFill>
                  <a:srgbClr val="0000FF"/>
                </a:solidFill>
                <a:uFillTx/>
                <a:latin typeface="Arial"/>
                <a:ea typeface="Microsoft YaHei"/>
              </a:rPr>
              <a:t>Un brevet blanc devrait être organisé </a:t>
            </a:r>
            <a:r>
              <a:rPr lang="fr-FR" sz="3200" u="sng" spc="-1" dirty="0">
                <a:solidFill>
                  <a:srgbClr val="0000FF"/>
                </a:solidFill>
                <a:latin typeface="Arial"/>
                <a:ea typeface="Microsoft YaHei"/>
              </a:rPr>
              <a:t>fin </a:t>
            </a:r>
            <a:r>
              <a:rPr lang="fr-FR" sz="3200" b="0" u="sng" strike="noStrike" spc="-1" dirty="0">
                <a:solidFill>
                  <a:srgbClr val="0000FF"/>
                </a:solidFill>
                <a:uFillTx/>
                <a:latin typeface="Arial"/>
                <a:ea typeface="Microsoft YaHei"/>
              </a:rPr>
              <a:t>mars 2025 </a:t>
            </a:r>
            <a:r>
              <a:rPr lang="fr-FR" sz="3200" b="0" strike="noStrike" spc="-1" dirty="0">
                <a:solidFill>
                  <a:srgbClr val="0000FF"/>
                </a:solidFill>
                <a:latin typeface="Arial"/>
                <a:ea typeface="Microsoft YaHei"/>
              </a:rPr>
              <a:t>concernant les épreuves écrites. </a:t>
            </a:r>
            <a:endParaRPr lang="fr-FR" sz="3200" b="0" strike="noStrike" spc="-1" dirty="0">
              <a:latin typeface="Arial"/>
            </a:endParaRPr>
          </a:p>
          <a:p>
            <a:pPr marL="281160" indent="-279000">
              <a:lnSpc>
                <a:spcPct val="100000"/>
              </a:lnSpc>
            </a:pPr>
            <a:r>
              <a:rPr lang="fr-FR" sz="3200" b="0" strike="noStrike" spc="-1" dirty="0">
                <a:solidFill>
                  <a:srgbClr val="0000FF"/>
                </a:solidFill>
                <a:latin typeface="Arial"/>
                <a:ea typeface="Microsoft YaHei"/>
              </a:rPr>
              <a:t>  Il sera noté (note chiffrée comme à l’examen +  	évaluation des compétences).</a:t>
            </a:r>
            <a:endParaRPr lang="fr-FR" sz="3200" b="0" strike="noStrike" spc="-1" dirty="0">
              <a:latin typeface="Arial"/>
            </a:endParaRPr>
          </a:p>
          <a:p>
            <a:pPr marL="281160" indent="-279000">
              <a:lnSpc>
                <a:spcPct val="100000"/>
              </a:lnSpc>
            </a:pPr>
            <a:endParaRPr lang="fr-FR" sz="3200" b="0" strike="noStrike" spc="-1" dirty="0">
              <a:latin typeface="Arial"/>
            </a:endParaRPr>
          </a:p>
          <a:p>
            <a:pPr marL="279360" indent="-279000">
              <a:lnSpc>
                <a:spcPct val="100000"/>
              </a:lnSpc>
              <a:buClr>
                <a:srgbClr val="0000FF"/>
              </a:buClr>
              <a:buFont typeface="Arial"/>
              <a:buChar char="-"/>
            </a:pPr>
            <a:r>
              <a:rPr lang="fr-FR" sz="3200" b="0" u="sng" strike="noStrike" spc="-1" dirty="0">
                <a:solidFill>
                  <a:srgbClr val="0000FF"/>
                </a:solidFill>
                <a:uFillTx/>
                <a:latin typeface="Arial"/>
                <a:ea typeface="Microsoft YaHei"/>
              </a:rPr>
              <a:t>Un oral blanc sera organisé le 14 mai 2025</a:t>
            </a:r>
            <a:r>
              <a:rPr lang="fr-FR" sz="3200" b="0" strike="noStrike" spc="-1" dirty="0">
                <a:solidFill>
                  <a:srgbClr val="0000FF"/>
                </a:solidFill>
                <a:latin typeface="Arial"/>
                <a:ea typeface="Microsoft YaHei"/>
              </a:rPr>
              <a:t>. </a:t>
            </a:r>
            <a:endParaRPr lang="fr-FR" sz="3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3200" b="0" strike="noStrike" spc="-1" dirty="0">
                <a:solidFill>
                  <a:srgbClr val="0000FF"/>
                </a:solidFill>
                <a:latin typeface="Arial"/>
                <a:ea typeface="Microsoft YaHei"/>
              </a:rPr>
              <a:t>	La matinée sera banalisée. Il ne sera pas noté 	mais les professeurs qui feront passer </a:t>
            </a:r>
          </a:p>
          <a:p>
            <a:pPr algn="ctr">
              <a:lnSpc>
                <a:spcPct val="100000"/>
              </a:lnSpc>
            </a:pPr>
            <a:r>
              <a:rPr lang="fr-FR" sz="3200" b="0" strike="noStrike" spc="-1" dirty="0">
                <a:solidFill>
                  <a:srgbClr val="0000FF"/>
                </a:solidFill>
                <a:latin typeface="Arial"/>
                <a:ea typeface="Microsoft YaHei"/>
              </a:rPr>
              <a:t>les élèves leur donneront des conseils pour qu’ils soient prêts le jour de l’examen.</a:t>
            </a:r>
            <a:endParaRPr lang="fr-FR" sz="32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12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17" dur="500"/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1"/>
          <p:cNvPicPr/>
          <p:nvPr/>
        </p:nvPicPr>
        <p:blipFill>
          <a:blip r:embed="rId2"/>
          <a:stretch/>
        </p:blipFill>
        <p:spPr>
          <a:xfrm>
            <a:off x="458640" y="1484280"/>
            <a:ext cx="8225280" cy="2473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54000" y="115920"/>
            <a:ext cx="3023280" cy="2649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Tous les élèves bénéficieront de l’accompagnement d’un professeur référent pour préparer l’épreuve orale du DNB</a:t>
            </a:r>
            <a:endParaRPr lang="fr-FR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2" name="Image 121"/>
          <p:cNvPicPr/>
          <p:nvPr/>
        </p:nvPicPr>
        <p:blipFill>
          <a:blip r:embed="rId2"/>
          <a:stretch/>
        </p:blipFill>
        <p:spPr>
          <a:xfrm>
            <a:off x="3240000" y="88200"/>
            <a:ext cx="5714280" cy="6705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684360" y="87480"/>
            <a:ext cx="7774560" cy="6434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3200" b="0" u="sng" strike="noStrike" spc="-1">
                <a:solidFill>
                  <a:srgbClr val="0000FF"/>
                </a:solidFill>
                <a:uFillTx/>
                <a:latin typeface="Arial"/>
                <a:ea typeface="Microsoft YaHei"/>
              </a:rPr>
              <a:t>L’ épreuve orale  </a:t>
            </a: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3200" b="0" strike="noStrike" spc="-1">
                <a:solidFill>
                  <a:srgbClr val="0000FF"/>
                </a:solidFill>
                <a:latin typeface="Arial"/>
                <a:ea typeface="Microsoft YaHei"/>
              </a:rPr>
              <a:t>aura lieu </a:t>
            </a: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3200" b="0" strike="noStrike" spc="-1">
                <a:solidFill>
                  <a:srgbClr val="FF0000"/>
                </a:solidFill>
                <a:latin typeface="Arial"/>
                <a:ea typeface="Microsoft YaHei"/>
              </a:rPr>
              <a:t>Le mercredi 11 juin 2025</a:t>
            </a: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3200" b="0" strike="noStrike" spc="-1">
                <a:solidFill>
                  <a:srgbClr val="FF0000"/>
                </a:solidFill>
                <a:latin typeface="Arial"/>
                <a:ea typeface="Microsoft YaHei"/>
              </a:rPr>
              <a:t>entre 8H 00 et 12h00</a:t>
            </a: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3200" b="0" u="sng" strike="noStrike" spc="-1">
                <a:solidFill>
                  <a:srgbClr val="0000FF"/>
                </a:solidFill>
                <a:uFillTx/>
                <a:latin typeface="Arial"/>
                <a:ea typeface="Microsoft YaHei"/>
              </a:rPr>
              <a:t>Les épreuves écrites auront lieu</a:t>
            </a: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3200" b="0" strike="noStrike" spc="-1">
                <a:solidFill>
                  <a:srgbClr val="FF0000"/>
                </a:solidFill>
                <a:latin typeface="Arial"/>
                <a:ea typeface="Microsoft YaHei"/>
              </a:rPr>
              <a:t>le 26 et 27 juin 2025</a:t>
            </a: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3200" b="0" strike="noStrike" spc="-1">
                <a:solidFill>
                  <a:srgbClr val="002060"/>
                </a:solidFill>
                <a:latin typeface="Arial"/>
                <a:ea typeface="Microsoft YaHei"/>
              </a:rPr>
              <a:t>Présenter une pièce d’identité en cours de validité (carte d’identité ou passeport) et la convocation à l’examen </a:t>
            </a: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3200" b="0" strike="noStrike" spc="-1">
                <a:solidFill>
                  <a:srgbClr val="002060"/>
                </a:solidFill>
                <a:latin typeface="Arial"/>
                <a:ea typeface="Microsoft YaHei"/>
              </a:rPr>
              <a:t>sera obligatoire</a:t>
            </a: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1"/>
          <p:cNvPicPr/>
          <p:nvPr/>
        </p:nvPicPr>
        <p:blipFill>
          <a:blip r:embed="rId2"/>
          <a:stretch/>
        </p:blipFill>
        <p:spPr>
          <a:xfrm>
            <a:off x="0" y="1557360"/>
            <a:ext cx="8833320" cy="4253400"/>
          </a:xfrm>
          <a:prstGeom prst="rect">
            <a:avLst/>
          </a:prstGeom>
          <a:ln w="0">
            <a:noFill/>
          </a:ln>
        </p:spPr>
      </p:pic>
      <p:sp>
        <p:nvSpPr>
          <p:cNvPr id="125" name="CustomShape 1"/>
          <p:cNvSpPr/>
          <p:nvPr/>
        </p:nvSpPr>
        <p:spPr>
          <a:xfrm>
            <a:off x="306360" y="173160"/>
            <a:ext cx="8220600" cy="1374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2800" b="0" u="sng" strike="noStrike" spc="-1">
                <a:solidFill>
                  <a:srgbClr val="0000FF"/>
                </a:solidFill>
                <a:uFillTx/>
                <a:latin typeface="Arial"/>
                <a:ea typeface="Microsoft YaHei"/>
              </a:rPr>
              <a:t>Les résultats seront publiés en ligne </a:t>
            </a: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2800" b="0" u="sng" strike="noStrike" spc="-1">
                <a:solidFill>
                  <a:srgbClr val="0000FF"/>
                </a:solidFill>
                <a:uFillTx/>
                <a:latin typeface="Arial"/>
                <a:ea typeface="Microsoft YaHei"/>
              </a:rPr>
              <a:t>sur le site du Rectorat </a:t>
            </a: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2800" b="0" strike="noStrike" spc="-1">
                <a:solidFill>
                  <a:srgbClr val="FF0000"/>
                </a:solidFill>
                <a:latin typeface="Arial"/>
                <a:ea typeface="Microsoft YaHei"/>
              </a:rPr>
              <a:t>une dizaine de jours après les épreuves écrites</a:t>
            </a: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7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Image 2"/>
          <p:cNvPicPr/>
          <p:nvPr/>
        </p:nvPicPr>
        <p:blipFill>
          <a:blip r:embed="rId2"/>
          <a:stretch/>
        </p:blipFill>
        <p:spPr>
          <a:xfrm>
            <a:off x="2167200" y="0"/>
            <a:ext cx="4808880" cy="6857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1"/>
          <p:cNvPicPr/>
          <p:nvPr/>
        </p:nvPicPr>
        <p:blipFill>
          <a:blip r:embed="rId2"/>
          <a:srcRect l="11409" t="34597" r="61018" b="38796"/>
          <a:stretch/>
        </p:blipFill>
        <p:spPr>
          <a:xfrm>
            <a:off x="61920" y="333360"/>
            <a:ext cx="9019080" cy="4894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-73080" y="0"/>
            <a:ext cx="9397080" cy="581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fr-FR" sz="3200" b="1" strike="noStrike" spc="-1">
                <a:solidFill>
                  <a:srgbClr val="FF0000"/>
                </a:solidFill>
                <a:latin typeface="Arial"/>
                <a:ea typeface="Microsoft YaHei"/>
              </a:rPr>
              <a:t>Plusieurs étapes pour avancer sur l’orientation</a:t>
            </a: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CustomShape 2"/>
          <p:cNvSpPr/>
          <p:nvPr/>
        </p:nvSpPr>
        <p:spPr>
          <a:xfrm>
            <a:off x="468360" y="668160"/>
            <a:ext cx="8350920" cy="91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marL="279360" indent="-27900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1800" b="0" u="sng" strike="noStrike" spc="-1">
                <a:solidFill>
                  <a:srgbClr val="000000"/>
                </a:solidFill>
                <a:uFillTx/>
                <a:latin typeface="Arial"/>
                <a:ea typeface="Microsoft YaHei"/>
              </a:rPr>
              <a:t>La réalisation d’un exposé </a:t>
            </a: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par tous les élèves </a:t>
            </a:r>
            <a:r>
              <a:rPr lang="fr-FR" sz="1800" b="1" strike="noStrike" spc="-1">
                <a:solidFill>
                  <a:srgbClr val="3939C5"/>
                </a:solidFill>
                <a:latin typeface="Arial"/>
                <a:ea typeface="Microsoft YaHei"/>
              </a:rPr>
              <a:t>entre novembre et janvier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marL="281160" indent="-279000" defTabSz="914400">
              <a:lnSpc>
                <a:spcPct val="100000"/>
              </a:lnSpc>
              <a:tabLst>
                <a:tab pos="0" algn="l"/>
              </a:tabLst>
            </a:pPr>
            <a:r>
              <a:rPr lang="fr-FR" sz="1800" b="1" strike="noStrike" spc="-1">
                <a:solidFill>
                  <a:srgbClr val="3939C5"/>
                </a:solidFill>
                <a:latin typeface="Arial"/>
                <a:ea typeface="Microsoft YaHei"/>
              </a:rPr>
              <a:t>    </a:t>
            </a: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pour découvrir les établissements scolaires proposant des formations après la   3ème.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CustomShape 3"/>
          <p:cNvSpPr/>
          <p:nvPr/>
        </p:nvSpPr>
        <p:spPr>
          <a:xfrm>
            <a:off x="468360" y="1638360"/>
            <a:ext cx="8495280" cy="64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marL="279360" indent="-27900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1800" b="0" u="sng" strike="noStrike" spc="-1">
                <a:solidFill>
                  <a:srgbClr val="000000"/>
                </a:solidFill>
                <a:uFillTx/>
                <a:latin typeface="Arial"/>
                <a:ea typeface="Microsoft YaHei"/>
              </a:rPr>
              <a:t>Un stage d’observation en milieu professionnel </a:t>
            </a: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d’une semaine pour tous les élèves du</a:t>
            </a:r>
            <a:r>
              <a:rPr lang="fr-FR" sz="1800" b="0" strike="noStrike" spc="-1">
                <a:solidFill>
                  <a:srgbClr val="21409A"/>
                </a:solidFill>
                <a:latin typeface="Arial"/>
                <a:ea typeface="Microsoft YaHei"/>
              </a:rPr>
              <a:t> </a:t>
            </a:r>
            <a:r>
              <a:rPr lang="fr-FR" sz="1800" b="1" strike="noStrike" spc="-1">
                <a:solidFill>
                  <a:srgbClr val="3939C5"/>
                </a:solidFill>
                <a:latin typeface="Arial"/>
                <a:ea typeface="Microsoft YaHei"/>
              </a:rPr>
              <a:t>9 au 13 décembre 2024</a:t>
            </a:r>
            <a:r>
              <a:rPr lang="fr-FR" sz="1800" b="1" strike="noStrike" spc="-1">
                <a:solidFill>
                  <a:srgbClr val="21409A"/>
                </a:solidFill>
                <a:latin typeface="Arial"/>
                <a:ea typeface="Microsoft YaHei"/>
              </a:rPr>
              <a:t>.  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CustomShape 4"/>
          <p:cNvSpPr/>
          <p:nvPr/>
        </p:nvSpPr>
        <p:spPr>
          <a:xfrm>
            <a:off x="503280" y="4068720"/>
            <a:ext cx="8566560" cy="64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marL="279360" indent="-27900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1800" b="0" u="sng" strike="noStrike" spc="-1">
                <a:solidFill>
                  <a:srgbClr val="000000"/>
                </a:solidFill>
                <a:uFillTx/>
                <a:latin typeface="Arial"/>
                <a:ea typeface="Microsoft YaHei"/>
              </a:rPr>
              <a:t>Des mini-stages </a:t>
            </a: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d’une demi-journée ou d’une journée dans des lycées professionnels pour les élèves intéressés </a:t>
            </a:r>
            <a:r>
              <a:rPr lang="fr-FR" sz="1800" b="1" strike="noStrike" spc="-1">
                <a:solidFill>
                  <a:srgbClr val="3939C5"/>
                </a:solidFill>
                <a:latin typeface="Arial"/>
                <a:ea typeface="Microsoft YaHei"/>
              </a:rPr>
              <a:t>entre janvier et avril 2025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CustomShape 6"/>
          <p:cNvSpPr/>
          <p:nvPr/>
        </p:nvSpPr>
        <p:spPr>
          <a:xfrm>
            <a:off x="468360" y="3219120"/>
            <a:ext cx="8495280" cy="64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marL="279360" indent="-27900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1800" b="0" u="sng" strike="noStrike" spc="-1">
                <a:solidFill>
                  <a:srgbClr val="000000"/>
                </a:solidFill>
                <a:uFillTx/>
                <a:latin typeface="Arial"/>
                <a:ea typeface="Microsoft YaHei"/>
              </a:rPr>
              <a:t>Un Forum des Formations</a:t>
            </a: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 au collège pour découvrir des formations  en lycées professionnels pour les élèves intéressés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CustomShape 7"/>
          <p:cNvSpPr/>
          <p:nvPr/>
        </p:nvSpPr>
        <p:spPr>
          <a:xfrm>
            <a:off x="468360" y="4832280"/>
            <a:ext cx="7558560" cy="367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marL="279360" indent="-27900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1800" b="0" u="sng" strike="noStrike" spc="-1">
                <a:solidFill>
                  <a:srgbClr val="000000"/>
                </a:solidFill>
                <a:uFillTx/>
                <a:latin typeface="Arial"/>
                <a:ea typeface="Microsoft YaHei"/>
              </a:rPr>
              <a:t>Des Portes Ouvertes </a:t>
            </a: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organisées par les lycées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CustomShape 8"/>
          <p:cNvSpPr/>
          <p:nvPr/>
        </p:nvSpPr>
        <p:spPr>
          <a:xfrm>
            <a:off x="468360" y="5407200"/>
            <a:ext cx="7702920" cy="64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marL="279360" indent="-27900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1800" b="0" u="sng" strike="noStrike" spc="-1">
                <a:solidFill>
                  <a:srgbClr val="000000"/>
                </a:solidFill>
                <a:uFillTx/>
                <a:latin typeface="Arial"/>
                <a:ea typeface="Microsoft YaHei"/>
              </a:rPr>
              <a:t>Des RDV</a:t>
            </a: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 possibles au collège ou au CIO, </a:t>
            </a:r>
            <a:r>
              <a:rPr lang="fr-FR" sz="18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avec ou sans les parents</a:t>
            </a: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, avec la Psychologue Education Nationale, Mme Dechoux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CustomShape 9"/>
          <p:cNvSpPr/>
          <p:nvPr/>
        </p:nvSpPr>
        <p:spPr>
          <a:xfrm>
            <a:off x="468360" y="6172200"/>
            <a:ext cx="7702920" cy="367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marL="279360" indent="-27900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1800" b="0" u="sng" strike="noStrike" spc="-1">
                <a:solidFill>
                  <a:srgbClr val="000000"/>
                </a:solidFill>
                <a:uFillTx/>
                <a:latin typeface="Arial"/>
                <a:ea typeface="Microsoft YaHei"/>
              </a:rPr>
              <a:t>L’aide du Professeur principal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ZoneTexte 1"/>
          <p:cNvSpPr/>
          <p:nvPr/>
        </p:nvSpPr>
        <p:spPr>
          <a:xfrm>
            <a:off x="503280" y="2347560"/>
            <a:ext cx="846036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1800" b="0" u="sng" strike="noStrike" spc="-1">
                <a:solidFill>
                  <a:schemeClr val="dk1"/>
                </a:solidFill>
                <a:uFillTx/>
                <a:latin typeface="Arial"/>
                <a:ea typeface="DejaVu Sans"/>
              </a:rPr>
              <a:t>La présentation de la vie au lycée</a:t>
            </a:r>
            <a:r>
              <a:rPr lang="fr-FR" sz="1800" b="0" strike="noStrike" spc="-1">
                <a:solidFill>
                  <a:schemeClr val="dk1"/>
                </a:solidFill>
                <a:latin typeface="Arial"/>
                <a:ea typeface="DejaVu Sans"/>
              </a:rPr>
              <a:t> par d’anciens élèves de 3èmes au mois de </a:t>
            </a:r>
            <a:r>
              <a:rPr lang="fr-FR" sz="1800" b="1" strike="noStrike" spc="-1">
                <a:solidFill>
                  <a:srgbClr val="3939C5"/>
                </a:solidFill>
                <a:latin typeface="Arial"/>
                <a:ea typeface="DejaVu Sans"/>
              </a:rPr>
              <a:t>janvier 2025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1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1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2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Effect">
                      <p:stCondLst>
                        <p:cond delay="indefinite"/>
                      </p:stCondLst>
                      <p:childTnLst>
                        <p:par>
                          <p:cTn id="2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2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Effect">
                      <p:stCondLst>
                        <p:cond delay="indefinite"/>
                      </p:stCondLst>
                      <p:childTnLst>
                        <p:par>
                          <p:cTn id="2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3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Effect">
                      <p:stCondLst>
                        <p:cond delay="indefinite"/>
                      </p:stCondLst>
                      <p:childTnLst>
                        <p:par>
                          <p:cTn id="3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3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Effect">
                      <p:stCondLst>
                        <p:cond delay="indefinite"/>
                      </p:stCondLst>
                      <p:childTnLst>
                        <p:par>
                          <p:cTn id="3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4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0" y="0"/>
            <a:ext cx="8803080" cy="1374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2800" b="1" strike="noStrike" spc="-1">
                <a:solidFill>
                  <a:srgbClr val="0000FF"/>
                </a:solidFill>
                <a:latin typeface="Arial"/>
                <a:ea typeface="Microsoft YaHei"/>
              </a:rPr>
              <a:t>Le stage d’observation en milieu professionnel</a:t>
            </a: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2800" b="1" strike="noStrike" spc="-1">
                <a:solidFill>
                  <a:srgbClr val="0000FF"/>
                </a:solidFill>
                <a:latin typeface="Arial"/>
                <a:ea typeface="Microsoft YaHei"/>
              </a:rPr>
              <a:t>9 – 13 décembre 2024</a:t>
            </a: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CustomShape 2"/>
          <p:cNvSpPr/>
          <p:nvPr/>
        </p:nvSpPr>
        <p:spPr>
          <a:xfrm>
            <a:off x="63360" y="965160"/>
            <a:ext cx="8784000" cy="64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- </a:t>
            </a:r>
            <a:r>
              <a:rPr lang="fr-FR" sz="1800" b="0" u="sng" strike="noStrike" spc="-1">
                <a:solidFill>
                  <a:srgbClr val="000000"/>
                </a:solidFill>
                <a:uFillTx/>
                <a:latin typeface="Arial"/>
                <a:ea typeface="Microsoft YaHei"/>
              </a:rPr>
              <a:t>Pas de stage en milieu scolaire </a:t>
            </a: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(écoles élémentaires/collèges/lycées) : ils seront refusés par l’Inspection Académique.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CustomShape 3"/>
          <p:cNvSpPr/>
          <p:nvPr/>
        </p:nvSpPr>
        <p:spPr>
          <a:xfrm>
            <a:off x="63360" y="1557360"/>
            <a:ext cx="8784000" cy="201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- </a:t>
            </a:r>
            <a:r>
              <a:rPr lang="fr-FR" sz="1800" b="0" u="sng" strike="noStrike" spc="-1">
                <a:solidFill>
                  <a:srgbClr val="000000"/>
                </a:solidFill>
                <a:uFillTx/>
                <a:latin typeface="Arial"/>
                <a:ea typeface="Microsoft YaHei"/>
              </a:rPr>
              <a:t>Faire les demandes de stage suffisamment à l’avance </a:t>
            </a: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car : 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marL="1027080" lvl="1" indent="-28548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Le délai de validation de la convention de stage peut être très long dans certains secteurs ou administrations : Conseil Départemental ou Régional, Mairie de grande métropole, Gendarmerie, Hôpitaux, Pompiers, EDF, SNCF…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marL="1027080" lvl="1" indent="-28548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Certains professionnels sont très sollicités et ils sont peu nombreux à accepter des stagiaires (Ex: Vétérinaires)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CustomShape 4"/>
          <p:cNvSpPr/>
          <p:nvPr/>
        </p:nvSpPr>
        <p:spPr>
          <a:xfrm>
            <a:off x="125280" y="3516480"/>
            <a:ext cx="8552520" cy="201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- </a:t>
            </a:r>
            <a:r>
              <a:rPr lang="fr-FR" sz="1800" b="0" u="sng" strike="noStrike" spc="-1">
                <a:solidFill>
                  <a:srgbClr val="000000"/>
                </a:solidFill>
                <a:uFillTx/>
                <a:latin typeface="Arial"/>
                <a:ea typeface="Microsoft YaHei"/>
              </a:rPr>
              <a:t>Durée</a:t>
            </a: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 : 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marL="1027080" lvl="1" indent="-28548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30 h maximum sur la semaine pour les élèves de moins de 15 ans à la date du stage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marL="1027080" lvl="1" indent="-28548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35 h maximum sur la semaine pour les élèves de plus de 15 ans à la date du stage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 marL="1027080" lvl="1" indent="-28548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Un élève qui ne trouverait pas de stage devra obligatoirement être présent au collège pendant cette semaine là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CustomShape 5"/>
          <p:cNvSpPr/>
          <p:nvPr/>
        </p:nvSpPr>
        <p:spPr>
          <a:xfrm>
            <a:off x="125280" y="5732640"/>
            <a:ext cx="8552520" cy="64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- </a:t>
            </a:r>
            <a:r>
              <a:rPr lang="fr-FR" sz="1800" b="0" u="sng" strike="noStrike" spc="-1">
                <a:solidFill>
                  <a:srgbClr val="000000"/>
                </a:solidFill>
                <a:uFillTx/>
                <a:latin typeface="Arial"/>
                <a:ea typeface="Microsoft YaHei"/>
              </a:rPr>
              <a:t>Un rapport de de stage</a:t>
            </a: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 devra être rédigé par les élèves et sera à rendre pour le   </a:t>
            </a:r>
            <a:r>
              <a:rPr lang="fr-FR" sz="18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17 janvier </a:t>
            </a: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Il sera évalué et comptera pour le 2ème trimestre.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Effect">
                      <p:stCondLst>
                        <p:cond delay="indefinite"/>
                      </p:stCondLst>
                      <p:childTnLst>
                        <p:par>
                          <p:cTn id="1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250920" y="333360"/>
            <a:ext cx="8496720" cy="2287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2400" b="1" strike="noStrike" spc="-1">
                <a:solidFill>
                  <a:srgbClr val="0000FF"/>
                </a:solidFill>
                <a:latin typeface="Arial"/>
                <a:ea typeface="Microsoft YaHei"/>
              </a:rPr>
              <a:t>Les RDV avec Mme DECHOUX au collège </a:t>
            </a:r>
            <a:endParaRPr lang="fr-FR" sz="2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2400" b="1" strike="noStrike" spc="-1">
                <a:solidFill>
                  <a:srgbClr val="0000FF"/>
                </a:solidFill>
                <a:latin typeface="Arial"/>
                <a:ea typeface="Microsoft YaHei"/>
              </a:rPr>
              <a:t>sont à prendre auprès de la vie scolaire.</a:t>
            </a:r>
            <a:endParaRPr lang="fr-FR" sz="2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Cette année, Mme Dechoux sera présente au collège :</a:t>
            </a:r>
            <a:endParaRPr lang="fr-FR" sz="24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2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La journée du mardi et</a:t>
            </a:r>
            <a:endParaRPr lang="fr-FR" sz="24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2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Le vendredi après-midi</a:t>
            </a:r>
            <a:endParaRPr lang="fr-FR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CustomShape 2"/>
          <p:cNvSpPr/>
          <p:nvPr/>
        </p:nvSpPr>
        <p:spPr>
          <a:xfrm>
            <a:off x="214200" y="2874960"/>
            <a:ext cx="8714160" cy="2653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2400" b="1" strike="noStrike" spc="-1">
                <a:solidFill>
                  <a:srgbClr val="0000FF"/>
                </a:solidFill>
                <a:latin typeface="Arial"/>
                <a:ea typeface="Microsoft YaHei"/>
              </a:rPr>
              <a:t>Il est aussi possible de prendre RDV avec Mme Dechoux au Centre d’Information et d’Orientation (CIO) sont à prendre par téléphone auprès CIO au 05 56 63 63 25.</a:t>
            </a:r>
            <a:endParaRPr lang="fr-FR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2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Mme DECHOUX y assure une permanence. </a:t>
            </a:r>
            <a:endParaRPr lang="fr-FR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2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Le CIO se trouve 12 allées Garros à Langon.</a:t>
            </a:r>
            <a:endParaRPr lang="fr-FR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336600" y="404640"/>
            <a:ext cx="8806320" cy="2228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fr-FR" sz="2800" b="0" u="sng" strike="noStrike" spc="-1">
                <a:solidFill>
                  <a:srgbClr val="0000FF"/>
                </a:solidFill>
                <a:uFillTx/>
                <a:latin typeface="Arial"/>
                <a:ea typeface="Microsoft YaHei"/>
              </a:rPr>
              <a:t>A la fin du 2ème trimestre</a:t>
            </a:r>
            <a:r>
              <a:rPr lang="fr-FR" sz="2800" b="0" strike="noStrike" spc="-1">
                <a:solidFill>
                  <a:srgbClr val="0000FF"/>
                </a:solidFill>
                <a:latin typeface="Arial"/>
                <a:ea typeface="Microsoft YaHei"/>
              </a:rPr>
              <a:t>, tous les élèves devront indiquer quelles sont </a:t>
            </a:r>
            <a:r>
              <a:rPr lang="fr-FR" sz="2800" b="0" i="1" strike="noStrike" spc="-1">
                <a:solidFill>
                  <a:srgbClr val="0000FF"/>
                </a:solidFill>
                <a:latin typeface="Arial"/>
                <a:ea typeface="Microsoft YaHei"/>
              </a:rPr>
              <a:t>leurs intentions d’orientation</a:t>
            </a:r>
            <a:r>
              <a:rPr lang="fr-FR" sz="2800" b="0" strike="noStrike" spc="-1">
                <a:solidFill>
                  <a:srgbClr val="0000FF"/>
                </a:solidFill>
                <a:latin typeface="Arial"/>
                <a:ea typeface="Microsoft YaHei"/>
              </a:rPr>
              <a:t>.</a:t>
            </a: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fr-FR" sz="2800" b="0" strike="noStrike" spc="-1">
                <a:solidFill>
                  <a:srgbClr val="0000FF"/>
                </a:solidFill>
                <a:latin typeface="Arial"/>
                <a:ea typeface="Microsoft YaHei"/>
              </a:rPr>
              <a:t>Le conseil de classe émettra </a:t>
            </a:r>
            <a:r>
              <a:rPr lang="fr-FR" sz="2800" b="0" i="1" strike="noStrike" spc="-1">
                <a:solidFill>
                  <a:srgbClr val="0000FF"/>
                </a:solidFill>
                <a:latin typeface="Arial"/>
                <a:ea typeface="Microsoft YaHei"/>
              </a:rPr>
              <a:t>un avis provisoire </a:t>
            </a:r>
            <a:r>
              <a:rPr lang="fr-FR" sz="2800" b="0" strike="noStrike" spc="-1">
                <a:solidFill>
                  <a:srgbClr val="0000FF"/>
                </a:solidFill>
                <a:latin typeface="Arial"/>
                <a:ea typeface="Microsoft YaHei"/>
              </a:rPr>
              <a:t>sur ces intentions qui pourra être :</a:t>
            </a: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2800" b="0" strike="noStrike" spc="-1">
                <a:solidFill>
                  <a:srgbClr val="0000FF"/>
                </a:solidFill>
                <a:latin typeface="Arial"/>
                <a:ea typeface="Microsoft YaHei"/>
              </a:rPr>
              <a:t> </a:t>
            </a:r>
            <a:r>
              <a:rPr lang="fr-FR" sz="2800" b="0" i="1" strike="noStrike" spc="-1">
                <a:solidFill>
                  <a:srgbClr val="0000FF"/>
                </a:solidFill>
                <a:latin typeface="Arial"/>
                <a:ea typeface="Microsoft YaHei"/>
              </a:rPr>
              <a:t>favorable, réservé ou défavorable.</a:t>
            </a: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CustomShape 2"/>
          <p:cNvSpPr/>
          <p:nvPr/>
        </p:nvSpPr>
        <p:spPr>
          <a:xfrm>
            <a:off x="336600" y="3213000"/>
            <a:ext cx="8806320" cy="265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fr-FR" sz="2800" b="0" u="sng" strike="noStrike" spc="-1">
                <a:solidFill>
                  <a:srgbClr val="0000FF"/>
                </a:solidFill>
                <a:uFillTx/>
                <a:latin typeface="Arial"/>
                <a:ea typeface="Microsoft YaHei"/>
              </a:rPr>
              <a:t>A la fin du 3ème trimestre</a:t>
            </a:r>
            <a:r>
              <a:rPr lang="fr-FR" sz="2800" b="0" strike="noStrike" spc="-1">
                <a:solidFill>
                  <a:srgbClr val="0000FF"/>
                </a:solidFill>
                <a:latin typeface="Arial"/>
                <a:ea typeface="Microsoft YaHei"/>
              </a:rPr>
              <a:t>, il faudra cette fois-ci formuler des </a:t>
            </a:r>
            <a:r>
              <a:rPr lang="fr-FR" sz="2800" b="0" i="1" strike="noStrike" spc="-1">
                <a:solidFill>
                  <a:srgbClr val="0000FF"/>
                </a:solidFill>
                <a:latin typeface="Arial"/>
                <a:ea typeface="Microsoft YaHei"/>
              </a:rPr>
              <a:t>vœux définitifs</a:t>
            </a:r>
            <a:r>
              <a:rPr lang="fr-FR" sz="2800" b="0" strike="noStrike" spc="-1">
                <a:solidFill>
                  <a:srgbClr val="0000FF"/>
                </a:solidFill>
                <a:latin typeface="Arial"/>
                <a:ea typeface="Microsoft YaHei"/>
              </a:rPr>
              <a:t>. </a:t>
            </a: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fr-FR" sz="2800" b="0" strike="noStrike" spc="-1">
                <a:solidFill>
                  <a:srgbClr val="0000FF"/>
                </a:solidFill>
                <a:latin typeface="Arial"/>
                <a:ea typeface="Microsoft YaHei"/>
              </a:rPr>
              <a:t>Le conseil de classe examinera chaque vœu formulé et fera </a:t>
            </a:r>
            <a:r>
              <a:rPr lang="fr-FR" sz="2800" b="0" i="1" strike="noStrike" spc="-1">
                <a:solidFill>
                  <a:srgbClr val="0000FF"/>
                </a:solidFill>
                <a:latin typeface="Arial"/>
                <a:ea typeface="Microsoft YaHei"/>
              </a:rPr>
              <a:t>des propositions d’orientation </a:t>
            </a: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fr-FR" sz="2800" b="0" i="1" strike="noStrike" spc="-1">
                <a:solidFill>
                  <a:srgbClr val="0000FF"/>
                </a:solidFill>
                <a:latin typeface="Arial"/>
                <a:ea typeface="Microsoft YaHei"/>
              </a:rPr>
              <a:t>en accordant ou non le passage </a:t>
            </a:r>
            <a:r>
              <a:rPr lang="fr-FR" sz="2800" b="0" strike="noStrike" spc="-1">
                <a:solidFill>
                  <a:srgbClr val="0000FF"/>
                </a:solidFill>
                <a:latin typeface="Arial"/>
                <a:ea typeface="Microsoft YaHei"/>
              </a:rPr>
              <a:t>dans la ou les filières demandées.</a:t>
            </a: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7" dur="5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12" dur="500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17" dur="500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Effect">
                      <p:stCondLst>
                        <p:cond delay="indefinite"/>
                      </p:stCondLst>
                      <p:childTnLst>
                        <p:par>
                          <p:cTn id="1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2" dur="5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Effect">
                      <p:stCondLst>
                        <p:cond delay="indefinite"/>
                      </p:stCondLst>
                      <p:childTnLst>
                        <p:par>
                          <p:cTn id="2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7" dur="500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Effect">
                      <p:stCondLst>
                        <p:cond delay="indefinite"/>
                      </p:stCondLst>
                      <p:childTnLst>
                        <p:par>
                          <p:cTn id="2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32" dur="500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icture 1"/>
          <p:cNvPicPr/>
          <p:nvPr/>
        </p:nvPicPr>
        <p:blipFill>
          <a:blip r:embed="rId2"/>
          <a:stretch/>
        </p:blipFill>
        <p:spPr>
          <a:xfrm>
            <a:off x="2006640" y="260280"/>
            <a:ext cx="5328000" cy="5328000"/>
          </a:xfrm>
          <a:prstGeom prst="rect">
            <a:avLst/>
          </a:prstGeom>
          <a:ln w="0">
            <a:noFill/>
          </a:ln>
        </p:spPr>
      </p:pic>
      <p:sp>
        <p:nvSpPr>
          <p:cNvPr id="147" name="CustomShape 1"/>
          <p:cNvSpPr/>
          <p:nvPr/>
        </p:nvSpPr>
        <p:spPr>
          <a:xfrm>
            <a:off x="5435640" y="4724280"/>
            <a:ext cx="575280" cy="35928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395280" y="534960"/>
            <a:ext cx="8279280" cy="824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2400" b="0" strike="noStrike" spc="-1">
                <a:solidFill>
                  <a:srgbClr val="0000FF"/>
                </a:solidFill>
                <a:latin typeface="Arial"/>
                <a:ea typeface="Microsoft YaHei"/>
              </a:rPr>
              <a:t>La préparation se fait</a:t>
            </a:r>
            <a:r>
              <a:rPr lang="fr-FR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fr-FR" sz="2400" b="0" strike="noStrike" spc="-1">
                <a:solidFill>
                  <a:srgbClr val="0000FF"/>
                </a:solidFill>
                <a:latin typeface="Arial"/>
                <a:ea typeface="DejaVu Sans"/>
              </a:rPr>
              <a:t>e</a:t>
            </a:r>
            <a:r>
              <a:rPr lang="fr-FR" sz="2400" b="0" strike="noStrike" spc="-1">
                <a:solidFill>
                  <a:srgbClr val="0000FF"/>
                </a:solidFill>
                <a:latin typeface="Arial"/>
                <a:ea typeface="Microsoft YaHei"/>
              </a:rPr>
              <a:t>n autonomie, à la maison, </a:t>
            </a:r>
            <a:endParaRPr lang="fr-FR" sz="2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2400" b="0" strike="noStrike" spc="-1">
                <a:solidFill>
                  <a:srgbClr val="0000FF"/>
                </a:solidFill>
                <a:latin typeface="Arial"/>
                <a:ea typeface="Microsoft YaHei"/>
              </a:rPr>
              <a:t>sur le site d’entraînement en ligne de l’ASSR</a:t>
            </a:r>
            <a:endParaRPr lang="fr-FR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1017720" y="2778840"/>
            <a:ext cx="7847640" cy="824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2400" b="0" strike="noStrike" spc="-1">
                <a:solidFill>
                  <a:srgbClr val="0000FF"/>
                </a:solidFill>
                <a:latin typeface="Arial"/>
                <a:ea typeface="Microsoft YaHei"/>
              </a:rPr>
              <a:t>La passation de l’ASSR2 aura lieu sur une heure de classe au cours du 3ème trimestre.</a:t>
            </a:r>
            <a:endParaRPr lang="fr-FR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CustomShape 3"/>
          <p:cNvSpPr/>
          <p:nvPr/>
        </p:nvSpPr>
        <p:spPr>
          <a:xfrm>
            <a:off x="395280" y="4149720"/>
            <a:ext cx="7847640" cy="1556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2400" b="1" strike="noStrike" spc="-1">
                <a:solidFill>
                  <a:srgbClr val="FF0000"/>
                </a:solidFill>
                <a:latin typeface="Arial"/>
                <a:ea typeface="Microsoft YaHei"/>
              </a:rPr>
              <a:t>Avoir l’ASSR2 est obligatoire </a:t>
            </a:r>
            <a:endParaRPr lang="fr-FR" sz="2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2400" b="1" strike="noStrike" spc="-1">
                <a:solidFill>
                  <a:srgbClr val="FF0000"/>
                </a:solidFill>
                <a:latin typeface="Arial"/>
                <a:ea typeface="Microsoft YaHei"/>
              </a:rPr>
              <a:t>pour pouvoir passer le permis de conduire </a:t>
            </a:r>
            <a:endParaRPr lang="fr-FR" sz="2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2400" b="1" strike="noStrike" spc="-1">
                <a:solidFill>
                  <a:srgbClr val="FF0000"/>
                </a:solidFill>
                <a:latin typeface="Arial"/>
                <a:ea typeface="Microsoft YaHei"/>
              </a:rPr>
              <a:t>avant l’âge de 21 ans</a:t>
            </a:r>
            <a:endParaRPr lang="fr-FR" sz="2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250920" y="404640"/>
            <a:ext cx="8639640" cy="649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marL="279360" indent="-279000" defTabSz="914400">
              <a:lnSpc>
                <a:spcPct val="100000"/>
              </a:lnSpc>
              <a:buClr>
                <a:srgbClr val="0000FF"/>
              </a:buClr>
              <a:buFont typeface="Wingdings" charset="2"/>
              <a:buChar char=""/>
            </a:pPr>
            <a:r>
              <a:rPr lang="fr-FR" sz="2800" b="0" strike="noStrike" spc="-1">
                <a:solidFill>
                  <a:srgbClr val="0000FF"/>
                </a:solidFill>
                <a:latin typeface="Arial"/>
                <a:ea typeface="Microsoft YaHei"/>
              </a:rPr>
              <a:t>La règle pour une affectation en seconde générale et technologique:</a:t>
            </a: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  <a:p>
            <a:pPr marL="281160" indent="-279000" defTabSz="914400">
              <a:lnSpc>
                <a:spcPct val="100000"/>
              </a:lnSpc>
              <a:tabLst>
                <a:tab pos="0" algn="l"/>
              </a:tabLst>
            </a:pP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  <a:p>
            <a:pPr marL="281160" indent="-279000" defTabSz="914400">
              <a:lnSpc>
                <a:spcPct val="100000"/>
              </a:lnSpc>
              <a:tabLst>
                <a:tab pos="0" algn="l"/>
              </a:tabLst>
            </a:pPr>
            <a:r>
              <a:rPr lang="fr-FR" sz="2800" b="0" strike="noStrike" spc="-1">
                <a:solidFill>
                  <a:srgbClr val="0000FF"/>
                </a:solidFill>
                <a:latin typeface="Arial"/>
                <a:ea typeface="Microsoft YaHei"/>
              </a:rPr>
              <a:t>	</a:t>
            </a:r>
            <a:r>
              <a:rPr lang="fr-FR" sz="2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- </a:t>
            </a:r>
            <a:r>
              <a:rPr lang="fr-FR" sz="2800" b="0" u="sng" strike="noStrike" spc="-1">
                <a:solidFill>
                  <a:srgbClr val="000000"/>
                </a:solidFill>
                <a:uFillTx/>
                <a:latin typeface="Arial"/>
                <a:ea typeface="Microsoft YaHei"/>
              </a:rPr>
              <a:t>Dans le lycée de secteur </a:t>
            </a:r>
            <a:r>
              <a:rPr lang="fr-FR" sz="2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: elle est automatique si il y a un avis favorable du conseil de classe.</a:t>
            </a: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  <a:p>
            <a:pPr marL="281160" indent="-279000" defTabSz="914400">
              <a:lnSpc>
                <a:spcPct val="100000"/>
              </a:lnSpc>
              <a:tabLst>
                <a:tab pos="0" algn="l"/>
              </a:tabLst>
            </a:pP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  <a:p>
            <a:pPr marL="281160" indent="-279000" defTabSz="914400">
              <a:lnSpc>
                <a:spcPct val="100000"/>
              </a:lnSpc>
              <a:tabLst>
                <a:tab pos="0" algn="l"/>
              </a:tabLst>
            </a:pPr>
            <a:r>
              <a:rPr lang="fr-FR" sz="2800" b="0" strike="noStrike" spc="-1">
                <a:solidFill>
                  <a:srgbClr val="0000FF"/>
                </a:solidFill>
                <a:latin typeface="Arial"/>
                <a:ea typeface="Microsoft YaHei"/>
              </a:rPr>
              <a:t>	</a:t>
            </a:r>
            <a:r>
              <a:rPr lang="fr-FR" sz="2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- </a:t>
            </a:r>
            <a:r>
              <a:rPr lang="fr-FR" sz="2800" b="0" u="sng" strike="noStrike" spc="-1">
                <a:solidFill>
                  <a:srgbClr val="000000"/>
                </a:solidFill>
                <a:uFillTx/>
                <a:latin typeface="Arial"/>
                <a:ea typeface="Microsoft YaHei"/>
              </a:rPr>
              <a:t>Dans un lycée hors secteur </a:t>
            </a:r>
            <a:r>
              <a:rPr lang="fr-FR" sz="2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: l’avis favorable du conseil de classe est nécessaire mais pas suffisant. Il faut aussi faire une demande de dérogation…qui n’est pas forcément acceptée.</a:t>
            </a: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  <a:p>
            <a:pPr marL="281160" indent="-279000" defTabSz="914400">
              <a:lnSpc>
                <a:spcPct val="100000"/>
              </a:lnSpc>
              <a:tabLst>
                <a:tab pos="0" algn="l"/>
              </a:tabLst>
            </a:pP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  <a:p>
            <a:pPr marL="281160" indent="-279000" defTabSz="914400">
              <a:lnSpc>
                <a:spcPct val="100000"/>
              </a:lnSpc>
              <a:tabLst>
                <a:tab pos="0" algn="l"/>
              </a:tabLst>
            </a:pPr>
            <a:r>
              <a:rPr lang="fr-FR" sz="2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	- </a:t>
            </a:r>
            <a:r>
              <a:rPr lang="fr-FR" sz="2800" b="0" u="sng" strike="noStrike" spc="-1">
                <a:solidFill>
                  <a:srgbClr val="000000"/>
                </a:solidFill>
                <a:uFillTx/>
                <a:latin typeface="Arial"/>
                <a:ea typeface="Microsoft YaHei"/>
              </a:rPr>
              <a:t>Cas particuliers </a:t>
            </a:r>
            <a:r>
              <a:rPr lang="fr-FR" sz="2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: sections euros, sections sportives, sections binationales…</a:t>
            </a: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  <a:p>
            <a:pPr marL="281160" indent="-279000" defTabSz="914400">
              <a:lnSpc>
                <a:spcPct val="100000"/>
              </a:lnSpc>
              <a:tabLst>
                <a:tab pos="0" algn="l"/>
              </a:tabLst>
            </a:pP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  <a:p>
            <a:pPr marL="281160" indent="-279000" defTabSz="914400">
              <a:lnSpc>
                <a:spcPct val="100000"/>
              </a:lnSpc>
              <a:tabLst>
                <a:tab pos="0" algn="l"/>
              </a:tabLst>
            </a:pP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12" dur="500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17" dur="500"/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Effect">
                      <p:stCondLst>
                        <p:cond delay="indefinite"/>
                      </p:stCondLst>
                      <p:childTnLst>
                        <p:par>
                          <p:cTn id="1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22" dur="500"/>
                                        <p:tgtEl>
                                          <p:spTgt spid="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34920" y="115920"/>
            <a:ext cx="9073080" cy="6070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marL="216000" indent="-216000" defTabSz="914400">
              <a:lnSpc>
                <a:spcPct val="100000"/>
              </a:lnSpc>
              <a:buClr>
                <a:srgbClr val="0000FF"/>
              </a:buClr>
              <a:buFont typeface="Wingdings" charset="2"/>
              <a:buChar char=""/>
            </a:pPr>
            <a:r>
              <a:rPr lang="fr-FR" sz="2800" b="0" strike="noStrike" spc="-1">
                <a:solidFill>
                  <a:srgbClr val="0000FF"/>
                </a:solidFill>
                <a:latin typeface="Arial"/>
                <a:ea typeface="Microsoft YaHei"/>
              </a:rPr>
              <a:t>La règle pour une affectation dans une filière professionnelle :</a:t>
            </a: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- Un avis favorable du conseil de classe est </a:t>
            </a:r>
            <a:r>
              <a:rPr lang="fr-FR" sz="2800" b="0" u="sng" strike="noStrike" spc="-1">
                <a:solidFill>
                  <a:srgbClr val="000000"/>
                </a:solidFill>
                <a:uFillTx/>
                <a:latin typeface="Arial"/>
                <a:ea typeface="Microsoft YaHei"/>
              </a:rPr>
              <a:t>nécessaire mais pas suffisant</a:t>
            </a:r>
            <a:r>
              <a:rPr lang="fr-FR" sz="2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.</a:t>
            </a: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- Le nombre de places étant limité pour chaque formation, </a:t>
            </a:r>
            <a:r>
              <a:rPr lang="fr-FR" sz="2800" b="0" u="sng" strike="noStrike" spc="-1">
                <a:solidFill>
                  <a:srgbClr val="000000"/>
                </a:solidFill>
                <a:uFillTx/>
                <a:latin typeface="Arial"/>
                <a:ea typeface="Microsoft YaHei"/>
              </a:rPr>
              <a:t>le bilan du cycle 4 est  pris en compte</a:t>
            </a:r>
            <a:r>
              <a:rPr lang="fr-FR" sz="2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 par le logiciel qui gère les vœux des élèves.</a:t>
            </a: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- </a:t>
            </a:r>
            <a:r>
              <a:rPr lang="fr-FR" sz="2800" b="0" u="sng" strike="noStrike" spc="-1">
                <a:solidFill>
                  <a:srgbClr val="000000"/>
                </a:solidFill>
                <a:uFillTx/>
                <a:latin typeface="Arial"/>
                <a:ea typeface="Microsoft YaHei"/>
              </a:rPr>
              <a:t>Il est indispensable de faire plusieurs vœux </a:t>
            </a:r>
            <a:r>
              <a:rPr lang="fr-FR" sz="2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et de les classer par ordre de préférence pour multiplier les chances d’obtenir une affectation.</a:t>
            </a: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7" dur="500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12" dur="500"/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17" dur="500"/>
                                        <p:tgtEl>
                                          <p:spTgt spid="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324000" y="115920"/>
            <a:ext cx="8495280" cy="667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2400" b="0" strike="noStrike" spc="-1">
                <a:solidFill>
                  <a:srgbClr val="0000FF"/>
                </a:solidFill>
                <a:latin typeface="Arial"/>
                <a:ea typeface="Microsoft YaHei"/>
              </a:rPr>
              <a:t>Les intentions d’orientation provisoires, puis les vœux définitifs ainsi que les vœux d’affectation seront à enregistrer </a:t>
            </a:r>
            <a:r>
              <a:rPr lang="fr-FR" sz="2400" b="1" u="sng" strike="noStrike" spc="-1">
                <a:solidFill>
                  <a:srgbClr val="0000FF"/>
                </a:solidFill>
                <a:uFillTx/>
                <a:latin typeface="Arial"/>
                <a:ea typeface="Microsoft YaHei"/>
              </a:rPr>
              <a:t>OBLIGATOIREMENT</a:t>
            </a:r>
            <a:r>
              <a:rPr lang="fr-FR" sz="2400" b="0" strike="noStrike" spc="-1">
                <a:solidFill>
                  <a:srgbClr val="0000FF"/>
                </a:solidFill>
                <a:latin typeface="Arial"/>
                <a:ea typeface="Microsoft YaHei"/>
              </a:rPr>
              <a:t> </a:t>
            </a:r>
            <a:endParaRPr lang="fr-FR" sz="2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2400" b="0" strike="noStrike" spc="-1">
                <a:solidFill>
                  <a:srgbClr val="0000FF"/>
                </a:solidFill>
                <a:latin typeface="Arial"/>
                <a:ea typeface="Microsoft YaHei"/>
              </a:rPr>
              <a:t>en ligne sur les logiciels dédiés du rectorat :</a:t>
            </a:r>
            <a:endParaRPr lang="fr-FR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fr-FR" sz="2400" b="0" strike="noStrike" spc="-1">
                <a:solidFill>
                  <a:srgbClr val="0000FF"/>
                </a:solidFill>
                <a:latin typeface="Arial"/>
                <a:ea typeface="Microsoft YaHei"/>
              </a:rPr>
              <a:t>Il faut donc </a:t>
            </a:r>
            <a:r>
              <a:rPr lang="fr-FR" sz="2400" b="1" u="sng" strike="noStrike" spc="-1">
                <a:solidFill>
                  <a:srgbClr val="0000FF"/>
                </a:solidFill>
                <a:uFillTx/>
                <a:latin typeface="Arial"/>
                <a:ea typeface="Microsoft YaHei"/>
              </a:rPr>
              <a:t>impérativement </a:t>
            </a:r>
            <a:r>
              <a:rPr lang="fr-FR" sz="2400" b="0" strike="noStrike" spc="-1">
                <a:solidFill>
                  <a:srgbClr val="0000FF"/>
                </a:solidFill>
                <a:latin typeface="Arial"/>
                <a:ea typeface="Microsoft YaHei"/>
              </a:rPr>
              <a:t>que les parents puissent se connecter à EDUCONNECT.</a:t>
            </a:r>
            <a:endParaRPr lang="fr-FR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fr-FR" sz="2400" b="1" u="sng" strike="noStrike" spc="-1">
                <a:solidFill>
                  <a:srgbClr val="000000"/>
                </a:solidFill>
                <a:uFillTx/>
                <a:latin typeface="Arial"/>
                <a:ea typeface="Microsoft YaHei"/>
              </a:rPr>
              <a:t>L’onglet ORIENTATION </a:t>
            </a:r>
            <a:r>
              <a:rPr lang="fr-FR" sz="2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permettra aux familles d’enregistrer les vœux d’orientation provisoires du 2ème trimestre et définitifs du 3ème trimestre ET de prendre connaissance de l’avis puis de la décision du conseil de classe,</a:t>
            </a:r>
            <a:endParaRPr lang="fr-FR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fr-FR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fr-FR" sz="2400" b="1" u="sng" strike="noStrike" spc="-1">
                <a:solidFill>
                  <a:srgbClr val="000000"/>
                </a:solidFill>
                <a:uFillTx/>
                <a:latin typeface="Arial"/>
                <a:ea typeface="Microsoft YaHei"/>
              </a:rPr>
              <a:t>L’onglet AFFECTATION </a:t>
            </a:r>
            <a:r>
              <a:rPr lang="fr-FR" sz="2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permettra aux familles d’enregistrer les vœux d’affectation c’est-à-dire les choix d’établissement ET de prendre connaissance de l’affectation obtenue par l’enfant.</a:t>
            </a:r>
            <a:endParaRPr lang="fr-FR" sz="2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 additive="repl">
                                        <p:cTn id="7" dur="500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 additive="repl">
                                        <p:cTn id="10" dur="500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 additive="repl">
                                        <p:cTn id="13" dur="500"/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Effect">
                      <p:stCondLst>
                        <p:cond delay="indefinite"/>
                      </p:stCondLst>
                      <p:childTnLst>
                        <p:par>
                          <p:cTn id="15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 additive="repl">
                                        <p:cTn id="18" dur="500"/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 additive="repl">
                                        <p:cTn id="21" dur="500"/>
                                        <p:tgtEl>
                                          <p:spTgt spid="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1"/>
          <p:cNvPicPr/>
          <p:nvPr/>
        </p:nvPicPr>
        <p:blipFill>
          <a:blip r:embed="rId2"/>
          <a:srcRect l="16490" t="56955" r="64124" b="15773"/>
          <a:stretch/>
        </p:blipFill>
        <p:spPr>
          <a:xfrm>
            <a:off x="1476360" y="620640"/>
            <a:ext cx="5933520" cy="4698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2"/>
          <p:cNvSpPr/>
          <p:nvPr/>
        </p:nvSpPr>
        <p:spPr>
          <a:xfrm>
            <a:off x="8101080" y="1052640"/>
            <a:ext cx="1042200" cy="4968000"/>
          </a:xfrm>
          <a:prstGeom prst="rect">
            <a:avLst/>
          </a:prstGeom>
          <a:solidFill>
            <a:srgbClr val="FFFFFF"/>
          </a:solidFill>
          <a:ln w="25560" cap="sq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chemeClr val="dk1"/>
              </a:solidFill>
              <a:latin typeface="Arial"/>
              <a:ea typeface="DejaVu Sans"/>
            </a:endParaRPr>
          </a:p>
        </p:txBody>
      </p:sp>
      <p:pic>
        <p:nvPicPr>
          <p:cNvPr id="95" name="Image 2"/>
          <p:cNvPicPr/>
          <p:nvPr/>
        </p:nvPicPr>
        <p:blipFill>
          <a:blip r:embed="rId2"/>
          <a:stretch/>
        </p:blipFill>
        <p:spPr>
          <a:xfrm>
            <a:off x="0" y="833400"/>
            <a:ext cx="9143280" cy="5190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Image 2"/>
          <p:cNvPicPr/>
          <p:nvPr/>
        </p:nvPicPr>
        <p:blipFill>
          <a:blip r:embed="rId2"/>
          <a:stretch/>
        </p:blipFill>
        <p:spPr>
          <a:xfrm>
            <a:off x="0" y="333360"/>
            <a:ext cx="9143280" cy="5566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2">
            <a:extLst>
              <a:ext uri="{FF2B5EF4-FFF2-40B4-BE49-F238E27FC236}">
                <a16:creationId xmlns:a16="http://schemas.microsoft.com/office/drawing/2014/main" id="{5223F922-F835-AF9F-B284-23BA59B72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50589"/>
            <a:ext cx="9144000" cy="2495171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fr-FR" altLang="fr-FR" sz="2600" b="1" dirty="0">
                <a:solidFill>
                  <a:srgbClr val="FF0000"/>
                </a:solidFill>
              </a:rPr>
              <a:t>Jusqu’aux vacances de la Toussaint :</a:t>
            </a:r>
          </a:p>
          <a:p>
            <a:pPr marL="457200" indent="-457200">
              <a:spcBef>
                <a:spcPct val="0"/>
              </a:spcBef>
              <a:buClrTx/>
              <a:buFont typeface="Wingdings" panose="05000000000000000000" pitchFamily="2" charset="2"/>
              <a:buChar char="v"/>
              <a:defRPr/>
            </a:pPr>
            <a:r>
              <a:rPr lang="fr-FR" altLang="fr-FR" sz="2600" b="1" dirty="0">
                <a:solidFill>
                  <a:srgbClr val="0070C0"/>
                </a:solidFill>
              </a:rPr>
              <a:t>Parcours de rentrée</a:t>
            </a:r>
            <a:endParaRPr lang="fr-FR" altLang="fr-FR" sz="26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fr-FR" altLang="fr-FR" sz="2600" b="1" dirty="0">
                <a:solidFill>
                  <a:srgbClr val="FF0000"/>
                </a:solidFill>
              </a:rPr>
              <a:t>Entre les vacances de la Toussaint et celles de Noël :</a:t>
            </a:r>
          </a:p>
          <a:p>
            <a:pPr marL="342900" indent="-342900">
              <a:spcBef>
                <a:spcPct val="0"/>
              </a:spcBef>
              <a:buClrTx/>
              <a:buFont typeface="Wingdings" panose="05000000000000000000" pitchFamily="2" charset="2"/>
              <a:buChar char="v"/>
              <a:defRPr/>
            </a:pPr>
            <a:r>
              <a:rPr lang="fr-FR" altLang="fr-FR" sz="2600" b="1" dirty="0">
                <a:solidFill>
                  <a:srgbClr val="0070C0"/>
                </a:solidFill>
              </a:rPr>
              <a:t>1er parcours d’entraînement</a:t>
            </a:r>
          </a:p>
          <a:p>
            <a:pPr>
              <a:spcBef>
                <a:spcPct val="0"/>
              </a:spcBef>
              <a:buClrTx/>
              <a:defRPr/>
            </a:pPr>
            <a:r>
              <a:rPr lang="fr-FR" altLang="fr-FR" sz="2600" b="1" dirty="0">
                <a:solidFill>
                  <a:srgbClr val="FF0000"/>
                </a:solidFill>
              </a:rPr>
              <a:t>Entre les vacances Noël et celles d’hiver :</a:t>
            </a:r>
          </a:p>
          <a:p>
            <a:pPr marL="342900" indent="-342900">
              <a:spcBef>
                <a:spcPct val="0"/>
              </a:spcBef>
              <a:buClrTx/>
              <a:buFont typeface="Wingdings" panose="05000000000000000000" pitchFamily="2" charset="2"/>
              <a:buChar char="v"/>
              <a:defRPr/>
            </a:pPr>
            <a:r>
              <a:rPr lang="fr-FR" altLang="fr-FR" sz="2600" b="1" dirty="0">
                <a:solidFill>
                  <a:srgbClr val="0070C0"/>
                </a:solidFill>
              </a:rPr>
              <a:t>2ème parcours d’entraînement 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A68DDD48-5E57-7ABE-3B9D-038003349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045264"/>
            <a:ext cx="9144000" cy="129540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fr-FR" altLang="fr-FR" sz="2600" b="1" dirty="0">
                <a:solidFill>
                  <a:srgbClr val="FF0000"/>
                </a:solidFill>
              </a:rPr>
              <a:t>Entre les vacances d’hiver et celles de printemps :</a:t>
            </a:r>
          </a:p>
          <a:p>
            <a:pPr marL="342900" indent="-342900">
              <a:spcBef>
                <a:spcPct val="0"/>
              </a:spcBef>
              <a:buClrTx/>
              <a:buFont typeface="Wingdings" panose="05000000000000000000" pitchFamily="2" charset="2"/>
              <a:buChar char="v"/>
              <a:defRPr/>
            </a:pPr>
            <a:r>
              <a:rPr lang="fr-FR" altLang="fr-FR" sz="2600" b="1" dirty="0">
                <a:solidFill>
                  <a:srgbClr val="0070C0"/>
                </a:solidFill>
              </a:rPr>
              <a:t>3 semaines seront consacrées à la remédiation</a:t>
            </a:r>
          </a:p>
          <a:p>
            <a:pPr marL="342900" indent="-342900">
              <a:spcBef>
                <a:spcPct val="0"/>
              </a:spcBef>
              <a:buClrTx/>
              <a:buFont typeface="Wingdings" panose="05000000000000000000" pitchFamily="2" charset="2"/>
              <a:buChar char="v"/>
              <a:defRPr/>
            </a:pPr>
            <a:r>
              <a:rPr lang="fr-FR" altLang="fr-FR" sz="2600" b="1" dirty="0">
                <a:solidFill>
                  <a:srgbClr val="0070C0"/>
                </a:solidFill>
              </a:rPr>
              <a:t>Puis la passation de la certification aura lieu</a:t>
            </a:r>
          </a:p>
        </p:txBody>
      </p:sp>
      <p:pic>
        <p:nvPicPr>
          <p:cNvPr id="27652" name="Picture 4">
            <a:extLst>
              <a:ext uri="{FF2B5EF4-FFF2-40B4-BE49-F238E27FC236}">
                <a16:creationId xmlns:a16="http://schemas.microsoft.com/office/drawing/2014/main" id="{5016D01C-8751-3496-8B25-E27D26464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94" y="5148634"/>
            <a:ext cx="73406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179280" y="115920"/>
            <a:ext cx="8784000" cy="4789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2800" b="0" strike="noStrike" spc="-1">
                <a:solidFill>
                  <a:srgbClr val="FF0000"/>
                </a:solidFill>
                <a:latin typeface="Arial"/>
                <a:ea typeface="Microsoft YaHei"/>
              </a:rPr>
              <a:t>Il y aura ensuite une nouvelle certification au lycée,</a:t>
            </a: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2800" b="0" strike="noStrike" spc="-1">
                <a:solidFill>
                  <a:srgbClr val="FF0000"/>
                </a:solidFill>
                <a:latin typeface="Arial"/>
                <a:ea typeface="Microsoft YaHei"/>
              </a:rPr>
              <a:t>Puis au cours des études supérieures </a:t>
            </a: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2800" b="0" strike="noStrike" spc="-1">
                <a:solidFill>
                  <a:srgbClr val="FF0000"/>
                </a:solidFill>
                <a:latin typeface="Arial"/>
                <a:ea typeface="Microsoft YaHei"/>
              </a:rPr>
              <a:t>(à l’université, par exemple).</a:t>
            </a: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2800" b="0" strike="noStrike" spc="-1">
                <a:solidFill>
                  <a:srgbClr val="0000FF"/>
                </a:solidFill>
                <a:latin typeface="Arial"/>
                <a:ea typeface="Microsoft YaHei"/>
              </a:rPr>
              <a:t>Il est donc très important de s’entraîner régulièrement et sérieusement.</a:t>
            </a: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En tant que Professeur Principal, je peux visualiser les résultats des entraînements </a:t>
            </a: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de tous les élèves de la classe, </a:t>
            </a: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ce qui me permet de les suivre dans leur progression.</a:t>
            </a: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1"/>
          <p:cNvPicPr/>
          <p:nvPr/>
        </p:nvPicPr>
        <p:blipFill>
          <a:blip r:embed="rId2"/>
          <a:srcRect l="30309" t="66793" r="1965" b="16399"/>
          <a:stretch/>
        </p:blipFill>
        <p:spPr>
          <a:xfrm>
            <a:off x="-144360" y="1052640"/>
            <a:ext cx="9287280" cy="1294200"/>
          </a:xfrm>
          <a:prstGeom prst="rect">
            <a:avLst/>
          </a:prstGeom>
          <a:ln w="0">
            <a:noFill/>
          </a:ln>
        </p:spPr>
      </p:pic>
      <p:pic>
        <p:nvPicPr>
          <p:cNvPr id="102" name="Picture 2"/>
          <p:cNvPicPr/>
          <p:nvPr/>
        </p:nvPicPr>
        <p:blipFill>
          <a:blip r:embed="rId2"/>
          <a:srcRect l="32272" t="41592" r="36608" b="47195"/>
          <a:stretch/>
        </p:blipFill>
        <p:spPr>
          <a:xfrm>
            <a:off x="1708200" y="44280"/>
            <a:ext cx="4977360" cy="1006920"/>
          </a:xfrm>
          <a:prstGeom prst="rect">
            <a:avLst/>
          </a:prstGeom>
          <a:ln w="0">
            <a:noFill/>
          </a:ln>
        </p:spPr>
      </p:pic>
      <p:pic>
        <p:nvPicPr>
          <p:cNvPr id="103" name="Picture 3"/>
          <p:cNvPicPr/>
          <p:nvPr/>
        </p:nvPicPr>
        <p:blipFill>
          <a:blip r:embed="rId3"/>
          <a:srcRect l="32848" t="39678" r="7953" b="49120"/>
          <a:stretch/>
        </p:blipFill>
        <p:spPr>
          <a:xfrm>
            <a:off x="145800" y="2565360"/>
            <a:ext cx="8793000" cy="935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1557</TotalTime>
  <Words>1431</Words>
  <Application>Microsoft Office PowerPoint</Application>
  <PresentationFormat>Affichage à l'écran (4:3)</PresentationFormat>
  <Paragraphs>138</Paragraphs>
  <Slides>32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12</vt:i4>
      </vt:variant>
      <vt:variant>
        <vt:lpstr>Titres des diapositives</vt:lpstr>
      </vt:variant>
      <vt:variant>
        <vt:i4>32</vt:i4>
      </vt:variant>
    </vt:vector>
  </HeadingPairs>
  <TitlesOfParts>
    <vt:vector size="49" baseType="lpstr">
      <vt:lpstr>Aptos</vt:lpstr>
      <vt:lpstr>Arial</vt:lpstr>
      <vt:lpstr>Comic Sans MS</vt:lpstr>
      <vt:lpstr>Symbol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Professeurs</dc:title>
  <dc:subject/>
  <dc:creator>Sans</dc:creator>
  <dc:description/>
  <cp:lastModifiedBy>Cécile Chopy</cp:lastModifiedBy>
  <cp:revision>127</cp:revision>
  <cp:lastPrinted>1601-01-01T00:00:00Z</cp:lastPrinted>
  <dcterms:created xsi:type="dcterms:W3CDTF">2008-09-02T09:58:44Z</dcterms:created>
  <dcterms:modified xsi:type="dcterms:W3CDTF">2024-09-30T10:12:56Z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false</vt:bool>
  </property>
  <property fmtid="{D5CDD505-2E9C-101B-9397-08002B2CF9AE}" pid="4" name="LinksUpToDate">
    <vt:bool>false</vt:bool>
  </property>
  <property fmtid="{D5CDD505-2E9C-101B-9397-08002B2CF9AE}" pid="5" name="MMClips">
    <vt:i4>0</vt:i4>
  </property>
  <property fmtid="{D5CDD505-2E9C-101B-9397-08002B2CF9AE}" pid="6" name="Notes">
    <vt:i4>4</vt:i4>
  </property>
  <property fmtid="{D5CDD505-2E9C-101B-9397-08002B2CF9AE}" pid="7" name="PresentationFormat">
    <vt:lpwstr>Affichage à l'écran (4:3)</vt:lpwstr>
  </property>
  <property fmtid="{D5CDD505-2E9C-101B-9397-08002B2CF9AE}" pid="8" name="ScaleCrop">
    <vt:bool>false</vt:bool>
  </property>
  <property fmtid="{D5CDD505-2E9C-101B-9397-08002B2CF9AE}" pid="9" name="ShareDoc">
    <vt:bool>false</vt:bool>
  </property>
  <property fmtid="{D5CDD505-2E9C-101B-9397-08002B2CF9AE}" pid="10" name="Slides">
    <vt:i4>32</vt:i4>
  </property>
</Properties>
</file>